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1325" r:id="rId2"/>
    <p:sldId id="1306" r:id="rId3"/>
    <p:sldId id="433" r:id="rId4"/>
    <p:sldId id="429" r:id="rId5"/>
    <p:sldId id="1326" r:id="rId6"/>
    <p:sldId id="1367" r:id="rId7"/>
    <p:sldId id="1370" r:id="rId8"/>
    <p:sldId id="1309" r:id="rId9"/>
    <p:sldId id="372" r:id="rId10"/>
    <p:sldId id="430" r:id="rId11"/>
    <p:sldId id="459" r:id="rId12"/>
    <p:sldId id="375" r:id="rId13"/>
    <p:sldId id="1371" r:id="rId14"/>
    <p:sldId id="427" r:id="rId15"/>
    <p:sldId id="1236" r:id="rId16"/>
    <p:sldId id="1368" r:id="rId17"/>
    <p:sldId id="1239" r:id="rId18"/>
    <p:sldId id="403" r:id="rId19"/>
    <p:sldId id="456" r:id="rId20"/>
    <p:sldId id="1314" r:id="rId21"/>
    <p:sldId id="1373" r:id="rId22"/>
    <p:sldId id="1374" r:id="rId23"/>
    <p:sldId id="361" r:id="rId24"/>
    <p:sldId id="404" r:id="rId25"/>
    <p:sldId id="319" r:id="rId26"/>
    <p:sldId id="363" r:id="rId27"/>
    <p:sldId id="407" r:id="rId28"/>
    <p:sldId id="352" r:id="rId29"/>
    <p:sldId id="1372" r:id="rId30"/>
    <p:sldId id="347" r:id="rId3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864" userDrawn="1">
          <p15:clr>
            <a:srgbClr val="A4A3A4"/>
          </p15:clr>
        </p15:guide>
        <p15:guide id="3" orient="horz" pos="1944" userDrawn="1">
          <p15:clr>
            <a:srgbClr val="A4A3A4"/>
          </p15:clr>
        </p15:guide>
        <p15:guide id="4" orient="horz" pos="2928" userDrawn="1">
          <p15:clr>
            <a:srgbClr val="A4A3A4"/>
          </p15:clr>
        </p15:guide>
        <p15:guide id="5" pos="6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7C1"/>
    <a:srgbClr val="FFFFFF"/>
    <a:srgbClr val="019633"/>
    <a:srgbClr val="4D4D4D"/>
    <a:srgbClr val="000000"/>
    <a:srgbClr val="F15A24"/>
    <a:srgbClr val="808080"/>
    <a:srgbClr val="FBFBFB"/>
    <a:srgbClr val="DBDBDB"/>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7" autoAdjust="0"/>
    <p:restoredTop sz="95352" autoAdjust="0"/>
  </p:normalViewPr>
  <p:slideViewPr>
    <p:cSldViewPr snapToGrid="0" showGuides="1">
      <p:cViewPr varScale="1">
        <p:scale>
          <a:sx n="81" d="100"/>
          <a:sy n="81" d="100"/>
        </p:scale>
        <p:origin x="654" y="96"/>
      </p:cViewPr>
      <p:guideLst>
        <p:guide orient="horz" pos="1080"/>
        <p:guide pos="3864"/>
        <p:guide orient="horz" pos="1944"/>
        <p:guide orient="horz" pos="2928"/>
        <p:guide pos="6912"/>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pcharfauros\Documents\restorVault\customers\City%20of%20Whittier\Data%20Discovery\City%20of%20Whittier%20DD%20Analysis%200327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46916304715384"/>
          <c:y val="7.6591553526900683E-2"/>
          <c:w val="0.80153083695284622"/>
          <c:h val="0.90769951757532852"/>
        </c:manualLayout>
      </c:layout>
      <c:lineChart>
        <c:grouping val="standard"/>
        <c:varyColors val="0"/>
        <c:ser>
          <c:idx val="0"/>
          <c:order val="0"/>
          <c:tx>
            <c:strRef>
              <c:f>Sheet1!$A$4</c:f>
              <c:strCache>
                <c:ptCount val="1"/>
                <c:pt idx="0">
                  <c:v>Enterprise Storage</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val>
            <c:numRef>
              <c:f>Sheet1!$C$4:$H$4</c:f>
              <c:numCache>
                <c:formatCode>_("$"* #,##0.00_);_("$"* \(#,##0.00\);_("$"* "-"??_);_(@_)</c:formatCode>
                <c:ptCount val="6"/>
                <c:pt idx="0">
                  <c:v>65.3</c:v>
                </c:pt>
                <c:pt idx="1">
                  <c:v>68.349509999999995</c:v>
                </c:pt>
                <c:pt idx="2">
                  <c:v>71.541432116999999</c:v>
                </c:pt>
                <c:pt idx="3">
                  <c:v>74.882416996863896</c:v>
                </c:pt>
                <c:pt idx="4">
                  <c:v>78.379425870617439</c:v>
                </c:pt>
                <c:pt idx="5">
                  <c:v>82.039745058775267</c:v>
                </c:pt>
              </c:numCache>
            </c:numRef>
          </c:val>
          <c:smooth val="0"/>
          <c:extLst>
            <c:ext xmlns:c16="http://schemas.microsoft.com/office/drawing/2014/chart" uri="{C3380CC4-5D6E-409C-BE32-E72D297353CC}">
              <c16:uniqueId val="{00000000-5D09-4910-9E79-66793A4D5F60}"/>
            </c:ext>
          </c:extLst>
        </c:ser>
        <c:ser>
          <c:idx val="1"/>
          <c:order val="1"/>
          <c:tx>
            <c:strRef>
              <c:f>Sheet1!$A$5</c:f>
              <c:strCache>
                <c:ptCount val="1"/>
                <c:pt idx="0">
                  <c:v>Cloud Storage</c:v>
                </c:pt>
              </c:strCache>
            </c:strRef>
          </c:tx>
          <c:spPr>
            <a:ln w="38100" cap="rnd">
              <a:solidFill>
                <a:schemeClr val="accent2"/>
              </a:solidFill>
              <a:round/>
            </a:ln>
            <a:effectLst/>
          </c:spPr>
          <c:marker>
            <c:symbol val="circle"/>
            <c:size val="5"/>
            <c:spPr>
              <a:solidFill>
                <a:schemeClr val="accent2"/>
              </a:solidFill>
              <a:ln w="9525">
                <a:solidFill>
                  <a:schemeClr val="accent2"/>
                </a:solidFill>
              </a:ln>
              <a:effectLst/>
            </c:spPr>
          </c:marker>
          <c:val>
            <c:numRef>
              <c:f>Sheet1!$C$5:$H$5</c:f>
              <c:numCache>
                <c:formatCode>_("$"* #,##0.00_);_("$"* \(#,##0.00\);_("$"* "-"??_);_(@_)</c:formatCode>
                <c:ptCount val="6"/>
                <c:pt idx="0">
                  <c:v>77.5</c:v>
                </c:pt>
                <c:pt idx="1">
                  <c:v>91.372500000000002</c:v>
                </c:pt>
                <c:pt idx="2">
                  <c:v>107.7281775</c:v>
                </c:pt>
                <c:pt idx="3">
                  <c:v>127.0115212725</c:v>
                </c:pt>
                <c:pt idx="4">
                  <c:v>149.7465835802775</c:v>
                </c:pt>
                <c:pt idx="5">
                  <c:v>176.55122204114718</c:v>
                </c:pt>
              </c:numCache>
            </c:numRef>
          </c:val>
          <c:smooth val="0"/>
          <c:extLst>
            <c:ext xmlns:c16="http://schemas.microsoft.com/office/drawing/2014/chart" uri="{C3380CC4-5D6E-409C-BE32-E72D297353CC}">
              <c16:uniqueId val="{00000001-5D09-4910-9E79-66793A4D5F60}"/>
            </c:ext>
          </c:extLst>
        </c:ser>
        <c:ser>
          <c:idx val="2"/>
          <c:order val="2"/>
          <c:tx>
            <c:strRef>
              <c:f>Sheet1!$A$6</c:f>
              <c:strCache>
                <c:ptCount val="1"/>
                <c:pt idx="0">
                  <c:v>Total Storage</c:v>
                </c:pt>
              </c:strCache>
            </c:strRef>
          </c:tx>
          <c:spPr>
            <a:ln w="38100" cap="rnd">
              <a:solidFill>
                <a:schemeClr val="accent3"/>
              </a:solidFill>
              <a:round/>
            </a:ln>
            <a:effectLst/>
          </c:spPr>
          <c:marker>
            <c:symbol val="circle"/>
            <c:size val="5"/>
            <c:spPr>
              <a:solidFill>
                <a:schemeClr val="accent3"/>
              </a:solidFill>
              <a:ln w="9525">
                <a:solidFill>
                  <a:schemeClr val="accent3"/>
                </a:solidFill>
              </a:ln>
              <a:effectLst/>
            </c:spPr>
          </c:marker>
          <c:val>
            <c:numRef>
              <c:f>Sheet1!$C$6:$H$6</c:f>
              <c:numCache>
                <c:formatCode>_("$"* #,##0.00_);_("$"* \(#,##0.00\);_("$"* "-"??_);_(@_)</c:formatCode>
                <c:ptCount val="6"/>
                <c:pt idx="0">
                  <c:v>142.80000000000001</c:v>
                </c:pt>
                <c:pt idx="1">
                  <c:v>159.72201000000001</c:v>
                </c:pt>
                <c:pt idx="2">
                  <c:v>179.26960961700001</c:v>
                </c:pt>
                <c:pt idx="3">
                  <c:v>201.8939382693639</c:v>
                </c:pt>
                <c:pt idx="4">
                  <c:v>228.12600945089494</c:v>
                </c:pt>
                <c:pt idx="5">
                  <c:v>258.59096709992247</c:v>
                </c:pt>
              </c:numCache>
            </c:numRef>
          </c:val>
          <c:smooth val="0"/>
          <c:extLst>
            <c:ext xmlns:c16="http://schemas.microsoft.com/office/drawing/2014/chart" uri="{C3380CC4-5D6E-409C-BE32-E72D297353CC}">
              <c16:uniqueId val="{00000002-5D09-4910-9E79-66793A4D5F60}"/>
            </c:ext>
          </c:extLst>
        </c:ser>
        <c:dLbls>
          <c:showLegendKey val="0"/>
          <c:showVal val="0"/>
          <c:showCatName val="0"/>
          <c:showSerName val="0"/>
          <c:showPercent val="0"/>
          <c:showBubbleSize val="0"/>
        </c:dLbls>
        <c:marker val="1"/>
        <c:smooth val="0"/>
        <c:axId val="607950688"/>
        <c:axId val="607949704"/>
      </c:lineChart>
      <c:catAx>
        <c:axId val="607950688"/>
        <c:scaling>
          <c:orientation val="minMax"/>
        </c:scaling>
        <c:delete val="1"/>
        <c:axPos val="b"/>
        <c:majorTickMark val="none"/>
        <c:minorTickMark val="none"/>
        <c:tickLblPos val="nextTo"/>
        <c:crossAx val="607949704"/>
        <c:crossesAt val="0"/>
        <c:auto val="1"/>
        <c:lblAlgn val="ctr"/>
        <c:lblOffset val="100"/>
        <c:noMultiLvlLbl val="0"/>
      </c:catAx>
      <c:valAx>
        <c:axId val="6079497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low"/>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07950688"/>
        <c:crosses val="autoZero"/>
        <c:crossBetween val="between"/>
      </c:valAx>
      <c:spPr>
        <a:noFill/>
        <a:ln>
          <a:noFill/>
        </a:ln>
        <a:effectLst/>
      </c:spPr>
    </c:plotArea>
    <c:legend>
      <c:legendPos val="b"/>
      <c:layout>
        <c:manualLayout>
          <c:xMode val="edge"/>
          <c:yMode val="edge"/>
          <c:x val="0.18044134228497283"/>
          <c:y val="0.12168768889784405"/>
          <c:w val="0.65741126536679906"/>
          <c:h val="4.280721910671184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venir LT Std 65 Medium" panose="020B0603020203020204"/>
                <a:ea typeface="+mn-ea"/>
                <a:cs typeface="+mn-cs"/>
              </a:defRPr>
            </a:pPr>
            <a:r>
              <a:rPr lang="en-US" b="1"/>
              <a:t>Analyzed Active/Inactive Storage Usage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venir LT Std 65 Medium" panose="020B0603020203020204"/>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'Sheet2 (2)'!$A$2</c:f>
              <c:strCache>
                <c:ptCount val="1"/>
                <c:pt idx="0">
                  <c:v>Active</c:v>
                </c:pt>
              </c:strCache>
            </c:strRef>
          </c:tx>
          <c:spPr>
            <a:solidFill>
              <a:schemeClr val="accent1"/>
            </a:solidFill>
            <a:ln>
              <a:noFill/>
            </a:ln>
            <a:effectLst/>
            <a:sp3d/>
          </c:spPr>
          <c:invertIfNegative val="0"/>
          <c:cat>
            <c:strRef>
              <c:f>'Sheet2 (2)'!$B$1:$D$1</c:f>
              <c:strCache>
                <c:ptCount val="3"/>
                <c:pt idx="0">
                  <c:v>wh-ch-files01</c:v>
                </c:pt>
                <c:pt idx="1">
                  <c:v>wh-ch-fndapp</c:v>
                </c:pt>
                <c:pt idx="2">
                  <c:v>pd-whi-files01</c:v>
                </c:pt>
              </c:strCache>
            </c:strRef>
          </c:cat>
          <c:val>
            <c:numRef>
              <c:f>'Sheet2 (2)'!$B$2:$D$2</c:f>
              <c:numCache>
                <c:formatCode>General</c:formatCode>
                <c:ptCount val="3"/>
                <c:pt idx="0">
                  <c:v>530</c:v>
                </c:pt>
                <c:pt idx="1">
                  <c:v>49</c:v>
                </c:pt>
                <c:pt idx="2">
                  <c:v>380</c:v>
                </c:pt>
              </c:numCache>
            </c:numRef>
          </c:val>
          <c:extLst>
            <c:ext xmlns:c16="http://schemas.microsoft.com/office/drawing/2014/chart" uri="{C3380CC4-5D6E-409C-BE32-E72D297353CC}">
              <c16:uniqueId val="{00000000-1262-4B3E-AA3A-1A2918499B98}"/>
            </c:ext>
          </c:extLst>
        </c:ser>
        <c:ser>
          <c:idx val="1"/>
          <c:order val="1"/>
          <c:tx>
            <c:strRef>
              <c:f>'Sheet2 (2)'!$A$3</c:f>
              <c:strCache>
                <c:ptCount val="1"/>
                <c:pt idx="0">
                  <c:v>Inactive</c:v>
                </c:pt>
              </c:strCache>
            </c:strRef>
          </c:tx>
          <c:spPr>
            <a:solidFill>
              <a:schemeClr val="accent2"/>
            </a:solidFill>
            <a:ln>
              <a:noFill/>
            </a:ln>
            <a:effectLst/>
            <a:sp3d/>
          </c:spPr>
          <c:invertIfNegative val="0"/>
          <c:cat>
            <c:strRef>
              <c:f>'Sheet2 (2)'!$B$1:$D$1</c:f>
              <c:strCache>
                <c:ptCount val="3"/>
                <c:pt idx="0">
                  <c:v>wh-ch-files01</c:v>
                </c:pt>
                <c:pt idx="1">
                  <c:v>wh-ch-fndapp</c:v>
                </c:pt>
                <c:pt idx="2">
                  <c:v>pd-whi-files01</c:v>
                </c:pt>
              </c:strCache>
            </c:strRef>
          </c:cat>
          <c:val>
            <c:numRef>
              <c:f>'Sheet2 (2)'!$B$3:$D$3</c:f>
              <c:numCache>
                <c:formatCode>General</c:formatCode>
                <c:ptCount val="3"/>
                <c:pt idx="0">
                  <c:v>3760</c:v>
                </c:pt>
                <c:pt idx="1">
                  <c:v>526</c:v>
                </c:pt>
                <c:pt idx="2">
                  <c:v>1180</c:v>
                </c:pt>
              </c:numCache>
            </c:numRef>
          </c:val>
          <c:extLst>
            <c:ext xmlns:c16="http://schemas.microsoft.com/office/drawing/2014/chart" uri="{C3380CC4-5D6E-409C-BE32-E72D297353CC}">
              <c16:uniqueId val="{00000001-1262-4B3E-AA3A-1A2918499B98}"/>
            </c:ext>
          </c:extLst>
        </c:ser>
        <c:dLbls>
          <c:showLegendKey val="0"/>
          <c:showVal val="0"/>
          <c:showCatName val="0"/>
          <c:showSerName val="0"/>
          <c:showPercent val="0"/>
          <c:showBubbleSize val="0"/>
        </c:dLbls>
        <c:gapWidth val="150"/>
        <c:shape val="box"/>
        <c:axId val="563182320"/>
        <c:axId val="563178360"/>
        <c:axId val="0"/>
      </c:bar3DChart>
      <c:catAx>
        <c:axId val="563182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LT Std 65 Medium" panose="020B0603020203020204"/>
                <a:ea typeface="+mn-ea"/>
                <a:cs typeface="+mn-cs"/>
              </a:defRPr>
            </a:pPr>
            <a:endParaRPr lang="en-US"/>
          </a:p>
        </c:txPr>
        <c:crossAx val="563178360"/>
        <c:crosses val="autoZero"/>
        <c:auto val="1"/>
        <c:lblAlgn val="ctr"/>
        <c:lblOffset val="100"/>
        <c:noMultiLvlLbl val="0"/>
      </c:catAx>
      <c:valAx>
        <c:axId val="563178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LT Std 65 Medium" panose="020B0603020203020204"/>
                <a:ea typeface="+mn-ea"/>
                <a:cs typeface="+mn-cs"/>
              </a:defRPr>
            </a:pPr>
            <a:endParaRPr lang="en-US"/>
          </a:p>
        </c:txPr>
        <c:crossAx val="56318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LT Std 65 Medium" panose="020B0603020203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venir LT Std 65 Medium" panose="020B060302020302020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1"/>
            <a:ext cx="3011699" cy="463408"/>
          </a:xfrm>
          <a:prstGeom prst="rect">
            <a:avLst/>
          </a:prstGeom>
        </p:spPr>
        <p:txBody>
          <a:bodyPr vert="horz" lIns="92492" tIns="46246" rIns="92492" bIns="46246" rtlCol="0"/>
          <a:lstStyle>
            <a:lvl1pPr algn="r">
              <a:defRPr sz="1200"/>
            </a:lvl1pPr>
          </a:lstStyle>
          <a:p>
            <a:fld id="{8E781186-7C2B-4808-AC05-8CD373C85D67}" type="datetimeFigureOut">
              <a:rPr lang="en-US" smtClean="0"/>
              <a:t>9/8/2023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9ACF690-37AE-4F3D-A4F9-C7BC7A6324D5}" type="slidenum">
              <a:rPr lang="en-US" smtClean="0"/>
              <a:t>‹#›</a:t>
            </a:fld>
            <a:endParaRPr lang="en-US"/>
          </a:p>
        </p:txBody>
      </p:sp>
    </p:spTree>
    <p:extLst>
      <p:ext uri="{BB962C8B-B14F-4D97-AF65-F5344CB8AC3E}">
        <p14:creationId xmlns:p14="http://schemas.microsoft.com/office/powerpoint/2010/main" val="407636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1"/>
            <a:ext cx="3011699" cy="463408"/>
          </a:xfrm>
          <a:prstGeom prst="rect">
            <a:avLst/>
          </a:prstGeom>
        </p:spPr>
        <p:txBody>
          <a:bodyPr vert="horz" lIns="92492" tIns="46246" rIns="92492" bIns="46246" rtlCol="0"/>
          <a:lstStyle>
            <a:lvl1pPr algn="r">
              <a:defRPr sz="1200"/>
            </a:lvl1pPr>
          </a:lstStyle>
          <a:p>
            <a:fld id="{F0151DCA-F636-4770-B751-C95293C375C6}" type="datetimeFigureOut">
              <a:rPr lang="en-US" smtClean="0"/>
              <a:t>9/8/2023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0"/>
            <a:ext cx="5560060" cy="3636706"/>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72597D1-B4BD-4F39-AECD-0B5A10E73E64}" type="slidenum">
              <a:rPr lang="en-US" smtClean="0"/>
              <a:t>‹#›</a:t>
            </a:fld>
            <a:endParaRPr lang="en-US"/>
          </a:p>
        </p:txBody>
      </p:sp>
    </p:spTree>
    <p:extLst>
      <p:ext uri="{BB962C8B-B14F-4D97-AF65-F5344CB8AC3E}">
        <p14:creationId xmlns:p14="http://schemas.microsoft.com/office/powerpoint/2010/main" val="228968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4</a:t>
            </a:fld>
            <a:endParaRPr lang="en-US"/>
          </a:p>
        </p:txBody>
      </p:sp>
    </p:spTree>
    <p:extLst>
      <p:ext uri="{BB962C8B-B14F-4D97-AF65-F5344CB8AC3E}">
        <p14:creationId xmlns:p14="http://schemas.microsoft.com/office/powerpoint/2010/main" val="132791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85037-7C3F-4682-AFAB-0986C86A0F13}" type="slidenum">
              <a:rPr lang="en-US" smtClean="0"/>
              <a:t>17</a:t>
            </a:fld>
            <a:endParaRPr lang="en-US"/>
          </a:p>
        </p:txBody>
      </p:sp>
    </p:spTree>
    <p:extLst>
      <p:ext uri="{BB962C8B-B14F-4D97-AF65-F5344CB8AC3E}">
        <p14:creationId xmlns:p14="http://schemas.microsoft.com/office/powerpoint/2010/main" val="279651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24</a:t>
            </a:fld>
            <a:endParaRPr lang="en-US"/>
          </a:p>
        </p:txBody>
      </p:sp>
    </p:spTree>
    <p:extLst>
      <p:ext uri="{BB962C8B-B14F-4D97-AF65-F5344CB8AC3E}">
        <p14:creationId xmlns:p14="http://schemas.microsoft.com/office/powerpoint/2010/main" val="2549811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Describe the software components</a:t>
            </a:r>
          </a:p>
          <a:p>
            <a:endParaRPr lang="en-US" dirty="0"/>
          </a:p>
          <a:p>
            <a:r>
              <a:rPr lang="en-US" dirty="0"/>
              <a:t>File System Watch</a:t>
            </a:r>
          </a:p>
          <a:p>
            <a:endParaRPr lang="en-US" dirty="0"/>
          </a:p>
          <a:p>
            <a:r>
              <a:rPr lang="en-US" dirty="0" err="1"/>
              <a:t>Assureon</a:t>
            </a:r>
            <a:r>
              <a:rPr lang="en-US" dirty="0"/>
              <a:t> Sync</a:t>
            </a:r>
          </a:p>
          <a:p>
            <a:endParaRPr lang="en-US" dirty="0"/>
          </a:p>
          <a:p>
            <a:r>
              <a:rPr lang="en-US" dirty="0" err="1"/>
              <a:t>Assureon</a:t>
            </a:r>
            <a:r>
              <a:rPr lang="en-US" dirty="0"/>
              <a:t> Explorer</a:t>
            </a:r>
          </a:p>
          <a:p>
            <a:pPr defTabSz="924916">
              <a:defRPr/>
            </a:pPr>
            <a:r>
              <a:rPr lang="en-US" dirty="0"/>
              <a:t>See what files exist on the volume and restore any item</a:t>
            </a:r>
          </a:p>
          <a:p>
            <a:endParaRPr lang="en-US" dirty="0"/>
          </a:p>
          <a:p>
            <a:r>
              <a:rPr lang="en-US" dirty="0"/>
              <a:t>Policy Manager</a:t>
            </a:r>
          </a:p>
          <a:p>
            <a:endParaRPr lang="en-US" sz="2400" dirty="0">
              <a:latin typeface="Avenir LT 65 Medium" panose="02000603020000020003" pitchFamily="2" charset="0"/>
            </a:endParaRPr>
          </a:p>
          <a:p>
            <a:r>
              <a:rPr lang="en-US" sz="2400" dirty="0">
                <a:latin typeface="Avenir LT 65 Medium" panose="02000603020000020003" pitchFamily="2" charset="0"/>
              </a:rPr>
              <a:t>SPEAK TO THE TAB FUNCTION in the Client options screen</a:t>
            </a:r>
          </a:p>
          <a:p>
            <a:r>
              <a:rPr lang="en-US" sz="2400" dirty="0">
                <a:latin typeface="Avenir LT 65 Medium" panose="02000603020000020003" pitchFamily="2" charset="0"/>
              </a:rPr>
              <a:t>Backup or not backup </a:t>
            </a:r>
          </a:p>
          <a:p>
            <a:pPr lvl="1"/>
            <a:r>
              <a:rPr lang="en-US" sz="2000" dirty="0">
                <a:latin typeface="Avenir LT 65 Medium" panose="02000603020000020003" pitchFamily="2" charset="0"/>
              </a:rPr>
              <a:t>Identical copy of original in backup</a:t>
            </a:r>
          </a:p>
          <a:p>
            <a:r>
              <a:rPr lang="en-US" sz="2400" dirty="0">
                <a:latin typeface="Avenir LT 65 Medium" panose="02000603020000020003" pitchFamily="2" charset="0"/>
              </a:rPr>
              <a:t>Virtualize or not virtualize</a:t>
            </a:r>
          </a:p>
          <a:p>
            <a:pPr lvl="1"/>
            <a:r>
              <a:rPr lang="en-US" sz="2000" dirty="0">
                <a:latin typeface="Avenir LT 65 Medium" panose="02000603020000020003" pitchFamily="2" charset="0"/>
              </a:rPr>
              <a:t>Original is now a VDF</a:t>
            </a:r>
          </a:p>
          <a:p>
            <a:r>
              <a:rPr lang="en-US" sz="2400" dirty="0">
                <a:latin typeface="Avenir LT 65 Medium" panose="02000603020000020003" pitchFamily="2" charset="0"/>
              </a:rPr>
              <a:t>Schedule timing and frequency or on-demand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25</a:t>
            </a:fld>
            <a:endParaRPr lang="en-US"/>
          </a:p>
        </p:txBody>
      </p:sp>
    </p:spTree>
    <p:extLst>
      <p:ext uri="{BB962C8B-B14F-4D97-AF65-F5344CB8AC3E}">
        <p14:creationId xmlns:p14="http://schemas.microsoft.com/office/powerpoint/2010/main" val="299634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txBox="1">
            <a:spLocks noGrp="1"/>
          </p:cNvSpPr>
          <p:nvPr>
            <p:ph type="body" idx="1"/>
          </p:nvPr>
        </p:nvSpPr>
        <p:spPr>
          <a:xfrm>
            <a:off x="695008" y="4444860"/>
            <a:ext cx="5560060" cy="3636706"/>
          </a:xfrm>
          <a:prstGeom prst="rect">
            <a:avLst/>
          </a:prstGeom>
          <a:noFill/>
          <a:ln>
            <a:noFill/>
          </a:ln>
        </p:spPr>
        <p:txBody>
          <a:bodyPr spcFirstLastPara="1" wrap="square" lIns="92476" tIns="46226" rIns="92476" bIns="46226" anchor="t" anchorCtr="0">
            <a:noAutofit/>
          </a:bodyPr>
          <a:lstStyle/>
          <a:p>
            <a:pPr>
              <a:buSzPts val="1400"/>
            </a:pPr>
            <a:r>
              <a:rPr lang="en-US" dirty="0"/>
              <a:t>Here we see a customer who has an ECM and storage budget of $100K.   </a:t>
            </a:r>
          </a:p>
          <a:p>
            <a:pPr>
              <a:buSzPts val="1400"/>
            </a:pPr>
            <a:endParaRPr lang="en-US" dirty="0"/>
          </a:p>
          <a:p>
            <a:pPr>
              <a:buSzPts val="1400"/>
            </a:pPr>
            <a:r>
              <a:rPr lang="en-US" dirty="0"/>
              <a:t>By converting the storage requirement from a CapEx expense of 35K to an OpEx expense of only 5K using CCA, $30,000 is freed up . </a:t>
            </a:r>
          </a:p>
          <a:p>
            <a:pPr>
              <a:buSzPts val="1400"/>
            </a:pPr>
            <a:endParaRPr lang="en-US" dirty="0"/>
          </a:p>
          <a:p>
            <a:pPr>
              <a:buSzPts val="1400"/>
            </a:pPr>
            <a:r>
              <a:rPr lang="en-US" dirty="0"/>
              <a:t>This found money can be used for additional ECM licenses or equipment purchases.  Or alternatively, a customer who couldn’t proceed because they didn’t have the full 100K budget, may be able to move forward with the new cost savings of 30K.</a:t>
            </a:r>
          </a:p>
          <a:p>
            <a:pPr>
              <a:buSzPts val="1400"/>
            </a:pPr>
            <a:endParaRPr lang="en-US" dirty="0"/>
          </a:p>
          <a:p>
            <a:pPr>
              <a:buSzPts val="1400"/>
            </a:pPr>
            <a:r>
              <a:rPr lang="en-US" dirty="0"/>
              <a:t>Either way, it represents income to you that might otherwise not have been achievable. </a:t>
            </a:r>
          </a:p>
          <a:p>
            <a:pPr>
              <a:buSzPts val="1400"/>
            </a:pPr>
            <a:endParaRPr dirty="0"/>
          </a:p>
        </p:txBody>
      </p:sp>
      <p:sp>
        <p:nvSpPr>
          <p:cNvPr id="370" name="Google Shape;370;p2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76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95008" y="4444860"/>
            <a:ext cx="5560060" cy="3636706"/>
          </a:xfrm>
          <a:prstGeom prst="rect">
            <a:avLst/>
          </a:prstGeom>
          <a:noFill/>
          <a:ln>
            <a:noFill/>
          </a:ln>
        </p:spPr>
        <p:txBody>
          <a:bodyPr spcFirstLastPara="1" wrap="square" lIns="92476" tIns="46226" rIns="92476" bIns="46226" anchor="t" anchorCtr="0">
            <a:noAutofit/>
          </a:bodyPr>
          <a:lstStyle/>
          <a:p>
            <a:pPr>
              <a:buSzPts val="1400"/>
            </a:pPr>
            <a:r>
              <a:rPr lang="en-US" dirty="0"/>
              <a:t>So let’s look at an actual case that demonstrates how an initial modest CCA sale grew into a significant contract and opportunity for a restorVault reseller.</a:t>
            </a:r>
          </a:p>
          <a:p>
            <a:pPr>
              <a:buSzPts val="1400"/>
            </a:pPr>
            <a:endParaRPr lang="en-US" dirty="0"/>
          </a:p>
          <a:p>
            <a:pPr>
              <a:buSzPts val="1400"/>
            </a:pPr>
            <a:r>
              <a:rPr lang="en-US" dirty="0"/>
              <a:t>An initial entry level sale of CCA was made to a California municipality for 1 Terabyte of Laserfiche ECM storage.  The deal was worth about 2400 dollars, and we worked with the IT director and his team to get it installed.</a:t>
            </a:r>
          </a:p>
          <a:p>
            <a:pPr>
              <a:buSzPts val="1400"/>
            </a:pPr>
            <a:endParaRPr lang="en-US" dirty="0"/>
          </a:p>
          <a:p>
            <a:pPr>
              <a:buSzPts val="1400"/>
            </a:pPr>
            <a:r>
              <a:rPr lang="en-US" dirty="0"/>
              <a:t>After learning the advantages of restorVault and seeing the cost savings, they began to explore the possibility and value of moving other high value data they maintained across to the restorVault VCS product.</a:t>
            </a:r>
          </a:p>
          <a:p>
            <a:pPr>
              <a:buSzPts val="1400"/>
            </a:pPr>
            <a:endParaRPr lang="en-US" dirty="0"/>
          </a:p>
          <a:p>
            <a:pPr>
              <a:buSzPts val="1400"/>
            </a:pPr>
            <a:r>
              <a:rPr lang="en-US" dirty="0"/>
              <a:t>The net result was an 85 Terabyte VCS sale !!!  that had a value of over 40 thousand dollars a year, all because of an initial couple thousand dollar deal.  And there is still the potential for additional VDR follow-on sales for their Copy </a:t>
            </a:r>
            <a:r>
              <a:rPr lang="en-US"/>
              <a:t>Data requirements.   </a:t>
            </a:r>
            <a:endParaRPr lang="en-US" dirty="0"/>
          </a:p>
          <a:p>
            <a:pPr>
              <a:buSzPts val="1400"/>
            </a:pPr>
            <a:endParaRPr lang="en-US" dirty="0"/>
          </a:p>
          <a:p>
            <a:pPr>
              <a:buSzPts val="1400"/>
            </a:pPr>
            <a:r>
              <a:rPr lang="en-US" dirty="0"/>
              <a:t>So we believe, based on actual experience, that restorVault can help you close sales you might otherwise have lost based on cost, and that we can help you roll up initial CCA sales into some very significant revenue opportunities.</a:t>
            </a:r>
          </a:p>
          <a:p>
            <a:pPr>
              <a:buSzPts val="1400"/>
            </a:pPr>
            <a:endParaRPr lang="en-US" dirty="0"/>
          </a:p>
          <a:p>
            <a:pPr>
              <a:buSzPts val="1400"/>
            </a:pPr>
            <a:r>
              <a:rPr lang="en-US" dirty="0"/>
              <a:t>…pause…</a:t>
            </a:r>
          </a:p>
          <a:p>
            <a:pPr>
              <a:buSzPts val="1400"/>
            </a:pPr>
            <a:endParaRPr lang="en-US" dirty="0"/>
          </a:p>
          <a:p>
            <a:pPr>
              <a:buSzPts val="1400"/>
            </a:pPr>
            <a:endParaRPr lang="en-US" dirty="0"/>
          </a:p>
          <a:p>
            <a:pPr>
              <a:buSzPts val="1400"/>
            </a:pPr>
            <a:endParaRPr lang="en-US" dirty="0"/>
          </a:p>
          <a:p>
            <a:pPr>
              <a:buSzPts val="1400"/>
            </a:pPr>
            <a:r>
              <a:rPr lang="en-US" dirty="0"/>
              <a:t>And now, I’d like to explain the actual structure and details of our reseller program, and then look at some possible next steps.   </a:t>
            </a:r>
          </a:p>
          <a:p>
            <a:pPr>
              <a:buSzPts val="1400"/>
            </a:pPr>
            <a:endParaRPr lang="en-US" dirty="0"/>
          </a:p>
          <a:p>
            <a:pPr>
              <a:buSzPts val="1400"/>
            </a:pPr>
            <a:endParaRPr dirty="0"/>
          </a:p>
        </p:txBody>
      </p:sp>
      <p:sp>
        <p:nvSpPr>
          <p:cNvPr id="191" name="Google Shape;191;p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677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85037-7C3F-4682-AFAB-0986C86A0F13}" type="slidenum">
              <a:rPr lang="en-US" smtClean="0"/>
              <a:t>6</a:t>
            </a:fld>
            <a:endParaRPr lang="en-US"/>
          </a:p>
        </p:txBody>
      </p:sp>
    </p:spTree>
    <p:extLst>
      <p:ext uri="{BB962C8B-B14F-4D97-AF65-F5344CB8AC3E}">
        <p14:creationId xmlns:p14="http://schemas.microsoft.com/office/powerpoint/2010/main" val="264826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Source 80% of Enterprise data is inactive</a:t>
            </a:r>
          </a:p>
          <a:p>
            <a:endParaRPr lang="en-US" dirty="0"/>
          </a:p>
          <a:p>
            <a:r>
              <a:rPr lang="en-US" dirty="0"/>
              <a:t>And Data is growing 60% per year</a:t>
            </a:r>
          </a:p>
          <a:p>
            <a:endParaRPr lang="en-US" dirty="0"/>
          </a:p>
          <a:p>
            <a:r>
              <a:rPr lang="en-US" dirty="0"/>
              <a:t>So now you take a local backup</a:t>
            </a:r>
          </a:p>
          <a:p>
            <a:endParaRPr lang="en-US" dirty="0"/>
          </a:p>
          <a:p>
            <a:r>
              <a:rPr lang="en-US" dirty="0"/>
              <a:t>And a remote or cloud backup</a:t>
            </a:r>
          </a:p>
          <a:p>
            <a:endParaRPr lang="en-US" dirty="0"/>
          </a:p>
          <a:p>
            <a:r>
              <a:rPr lang="en-US" dirty="0"/>
              <a:t>Copying all that inactive data</a:t>
            </a:r>
          </a:p>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8</a:t>
            </a:fld>
            <a:endParaRPr lang="en-US"/>
          </a:p>
        </p:txBody>
      </p:sp>
    </p:spTree>
    <p:extLst>
      <p:ext uri="{BB962C8B-B14F-4D97-AF65-F5344CB8AC3E}">
        <p14:creationId xmlns:p14="http://schemas.microsoft.com/office/powerpoint/2010/main" val="112502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t>
            </a:r>
            <a:r>
              <a:rPr lang="en-US" dirty="0" err="1"/>
              <a:t>Opex</a:t>
            </a:r>
            <a:r>
              <a:rPr lang="en-US" dirty="0"/>
              <a:t> heavy model.</a:t>
            </a:r>
          </a:p>
          <a:p>
            <a:endParaRPr lang="en-US" dirty="0"/>
          </a:p>
          <a:p>
            <a:r>
              <a:rPr lang="en-US" dirty="0"/>
              <a:t>In this deployment model you ghost entire servers to the cloud, where you rent compute and storage.</a:t>
            </a:r>
          </a:p>
          <a:p>
            <a:endParaRPr lang="en-US" dirty="0"/>
          </a:p>
          <a:p>
            <a:r>
              <a:rPr lang="en-US" dirty="0"/>
              <a:t>But if 80% of your data is mostly inactive unstructured data, every time you replicate the data for different use cases, such as training and disaster recovery, you are duplicating the static data again and again which us highly wasteful of capacity. </a:t>
            </a:r>
          </a:p>
          <a:p>
            <a:endParaRPr lang="en-US" dirty="0"/>
          </a:p>
          <a:p>
            <a:pPr defTabSz="924916">
              <a:defRPr/>
            </a:pPr>
            <a:r>
              <a:rPr lang="en-US" dirty="0"/>
              <a:t>So long as you trust it is impossible to alter, damage or erase an image, how many copies of it do you REALLY need?</a:t>
            </a:r>
          </a:p>
          <a:p>
            <a:pPr defTabSz="924916">
              <a:defRPr/>
            </a:pPr>
            <a:endParaRPr lang="en-US" dirty="0"/>
          </a:p>
          <a:p>
            <a:r>
              <a:rPr lang="en-US" dirty="0"/>
              <a:t>Over time, the </a:t>
            </a:r>
            <a:r>
              <a:rPr lang="en-US" dirty="0" err="1"/>
              <a:t>Opex</a:t>
            </a:r>
            <a:r>
              <a:rPr lang="en-US" dirty="0"/>
              <a:t> is high and tends to grow, because the growth in data outstrips the fall in storage prices.</a:t>
            </a:r>
          </a:p>
        </p:txBody>
      </p:sp>
      <p:sp>
        <p:nvSpPr>
          <p:cNvPr id="4" name="Slide Number Placeholder 3"/>
          <p:cNvSpPr>
            <a:spLocks noGrp="1"/>
          </p:cNvSpPr>
          <p:nvPr>
            <p:ph type="sldNum" sz="quarter" idx="5"/>
          </p:nvPr>
        </p:nvSpPr>
        <p:spPr/>
        <p:txBody>
          <a:bodyPr/>
          <a:lstStyle/>
          <a:p>
            <a:fld id="{E72597D1-B4BD-4F39-AECD-0B5A10E73E64}" type="slidenum">
              <a:rPr lang="en-US" smtClean="0"/>
              <a:t>9</a:t>
            </a:fld>
            <a:endParaRPr lang="en-US"/>
          </a:p>
        </p:txBody>
      </p:sp>
    </p:spTree>
    <p:extLst>
      <p:ext uri="{BB962C8B-B14F-4D97-AF65-F5344CB8AC3E}">
        <p14:creationId xmlns:p14="http://schemas.microsoft.com/office/powerpoint/2010/main" val="236514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10</a:t>
            </a:fld>
            <a:endParaRPr lang="en-US"/>
          </a:p>
        </p:txBody>
      </p:sp>
    </p:spTree>
    <p:extLst>
      <p:ext uri="{BB962C8B-B14F-4D97-AF65-F5344CB8AC3E}">
        <p14:creationId xmlns:p14="http://schemas.microsoft.com/office/powerpoint/2010/main" val="383700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11</a:t>
            </a:fld>
            <a:endParaRPr lang="en-US"/>
          </a:p>
        </p:txBody>
      </p:sp>
    </p:spTree>
    <p:extLst>
      <p:ext uri="{BB962C8B-B14F-4D97-AF65-F5344CB8AC3E}">
        <p14:creationId xmlns:p14="http://schemas.microsoft.com/office/powerpoint/2010/main" val="119168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venir LT Std 65 Medium" panose="020B0603020203020204" pitchFamily="34" charset="0"/>
              </a:rPr>
              <a:t>How is your Cloud “backup” safer in our Vaults?</a:t>
            </a:r>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12</a:t>
            </a:fld>
            <a:endParaRPr lang="en-US"/>
          </a:p>
        </p:txBody>
      </p:sp>
    </p:spTree>
    <p:extLst>
      <p:ext uri="{BB962C8B-B14F-4D97-AF65-F5344CB8AC3E}">
        <p14:creationId xmlns:p14="http://schemas.microsoft.com/office/powerpoint/2010/main" val="186346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85037-7C3F-4682-AFAB-0986C86A0F13}" type="slidenum">
              <a:rPr lang="en-US" smtClean="0"/>
              <a:t>13</a:t>
            </a:fld>
            <a:endParaRPr lang="en-US"/>
          </a:p>
        </p:txBody>
      </p:sp>
    </p:spTree>
    <p:extLst>
      <p:ext uri="{BB962C8B-B14F-4D97-AF65-F5344CB8AC3E}">
        <p14:creationId xmlns:p14="http://schemas.microsoft.com/office/powerpoint/2010/main" val="3340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dirty="0"/>
              <a:t>As we mentioned earlier, </a:t>
            </a:r>
            <a:r>
              <a:rPr lang="en-US" b="0" dirty="0"/>
              <a:t>Availability </a:t>
            </a:r>
            <a:r>
              <a:rPr lang="en-US" dirty="0"/>
              <a:t>has to do with how quickly after a failure or ransomware attack a company’s data can be restored from a backup and the system can return to full operation.</a:t>
            </a:r>
          </a:p>
          <a:p>
            <a:pPr>
              <a:buSzPts val="1400"/>
            </a:pPr>
            <a:endParaRPr lang="en-US" dirty="0"/>
          </a:p>
          <a:p>
            <a:pPr>
              <a:buSzPts val="1400"/>
            </a:pPr>
            <a:r>
              <a:rPr lang="en-US" dirty="0"/>
              <a:t>Having a backup is great, but if it takes forever to restore it to the primary server, a company can still be severely compromised and suffer enormous reputational and lost opportunity costs.  Security magazine estimated the average downtime costs of a ransomware attack for companies at $141,000 in 2019.    </a:t>
            </a:r>
          </a:p>
          <a:p>
            <a:pPr>
              <a:buSzPts val="1400"/>
            </a:pPr>
            <a:endParaRPr lang="en-US" dirty="0"/>
          </a:p>
          <a:p>
            <a:pPr>
              <a:buSzPts val="1400"/>
            </a:pPr>
            <a:r>
              <a:rPr lang="en-US" dirty="0"/>
              <a:t>Let’s take a typical example… a company that has 4 Terabytes of unstructured data – say roughly 800,000 files of 5 </a:t>
            </a:r>
            <a:r>
              <a:rPr lang="en-US" dirty="0" err="1"/>
              <a:t>MBytes</a:t>
            </a:r>
            <a:r>
              <a:rPr lang="en-US" dirty="0"/>
              <a:t> each.  And let’s assume they have a cloud backup of all that data, but then they suffer a primary server failure or ransomware attack.  They’re protected, because they have the backup, but they now have to download that entire 4 Terabytes of data over their internet connection. </a:t>
            </a:r>
          </a:p>
          <a:p>
            <a:pPr>
              <a:buSzPts val="1400"/>
            </a:pPr>
            <a:endParaRPr lang="en-US" dirty="0"/>
          </a:p>
          <a:p>
            <a:pPr>
              <a:buSzPts val="1400"/>
            </a:pPr>
            <a:r>
              <a:rPr lang="en-US" dirty="0"/>
              <a:t>If they have a typical 50 mega bits per second connection, it will actually take OVER 7 DAYS to re-download all that data!  And during that time they are effectively off-line and non-operational.  </a:t>
            </a:r>
          </a:p>
          <a:p>
            <a:pPr defTabSz="924916">
              <a:buClr>
                <a:srgbClr val="000000"/>
              </a:buClr>
              <a:buSzPts val="1400"/>
              <a:defRPr/>
            </a:pPr>
            <a:r>
              <a:rPr lang="en-US" dirty="0"/>
              <a:t>Even if the company has a high speed connection of 200 mega bits per second, it will still take ALMOST 2 FULL DAYS to download the data.   </a:t>
            </a:r>
          </a:p>
          <a:p>
            <a:pPr>
              <a:buSzPts val="1400"/>
            </a:pPr>
            <a:endParaRPr lang="en-US" dirty="0"/>
          </a:p>
          <a:p>
            <a:pPr>
              <a:buSzPts val="1400"/>
            </a:pPr>
            <a:r>
              <a:rPr lang="en-US" dirty="0"/>
              <a:t>These are not just arbitrary examples.  There are cases reported in the news with some frequency where companies have taken multiple days to up to a full week of more to restore operations following an attack.  </a:t>
            </a:r>
          </a:p>
          <a:p>
            <a:pPr>
              <a:buSzPts val="1400"/>
            </a:pPr>
            <a:endParaRPr lang="en-US" dirty="0"/>
          </a:p>
          <a:p>
            <a:pPr>
              <a:buSzPts val="1400"/>
            </a:pPr>
            <a:r>
              <a:rPr lang="en-US" dirty="0"/>
              <a:t>By comparison, with restorVault, the restore process involves downloading the much smaller </a:t>
            </a:r>
            <a:r>
              <a:rPr lang="en-US" dirty="0" err="1"/>
              <a:t>Virual</a:t>
            </a:r>
            <a:r>
              <a:rPr lang="en-US" dirty="0"/>
              <a:t> Data Files or VDFs, and as soon as they are all downloaded, the system is again operational.  For the above example, a restore under a restorVault system can be accomplished in a matter of minutes.  </a:t>
            </a:r>
          </a:p>
          <a:p>
            <a:pPr>
              <a:buSzPts val="1400"/>
            </a:pPr>
            <a:endParaRPr lang="en-US" dirty="0"/>
          </a:p>
          <a:p>
            <a:pPr>
              <a:buSzPts val="1400"/>
            </a:pPr>
            <a:r>
              <a:rPr lang="en-US" dirty="0"/>
              <a:t>RestorVault reduces restore and recovery times by 500 to 1000x, helping get businesses back up and running without significant delay, and saving them the many costs of multi-day downtime.  </a:t>
            </a:r>
          </a:p>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14</a:t>
            </a:fld>
            <a:endParaRPr lang="en-US"/>
          </a:p>
        </p:txBody>
      </p:sp>
    </p:spTree>
    <p:extLst>
      <p:ext uri="{BB962C8B-B14F-4D97-AF65-F5344CB8AC3E}">
        <p14:creationId xmlns:p14="http://schemas.microsoft.com/office/powerpoint/2010/main" val="97403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solidFill>
        <a:effectLst/>
      </p:bgPr>
    </p:bg>
    <p:spTree>
      <p:nvGrpSpPr>
        <p:cNvPr id="1" name="Shape 17"/>
        <p:cNvGrpSpPr/>
        <p:nvPr/>
      </p:nvGrpSpPr>
      <p:grpSpPr>
        <a:xfrm>
          <a:off x="0" y="0"/>
          <a:ext cx="0" cy="0"/>
          <a:chOff x="0" y="0"/>
          <a:chExt cx="0" cy="0"/>
        </a:xfrm>
      </p:grpSpPr>
      <p:pic>
        <p:nvPicPr>
          <p:cNvPr id="4" name="Google Shape;15;p30">
            <a:extLst>
              <a:ext uri="{FF2B5EF4-FFF2-40B4-BE49-F238E27FC236}">
                <a16:creationId xmlns:a16="http://schemas.microsoft.com/office/drawing/2014/main" id="{74A85C20-3F94-4032-B2D2-D2FCB4AE94FC}"/>
              </a:ext>
            </a:extLst>
          </p:cNvPr>
          <p:cNvPicPr preferRelativeResize="0"/>
          <p:nvPr userDrawn="1"/>
        </p:nvPicPr>
        <p:blipFill rotWithShape="1">
          <a:blip r:embed="rId2">
            <a:alphaModFix/>
          </a:blip>
          <a:srcRect/>
          <a:stretch/>
        </p:blipFill>
        <p:spPr>
          <a:xfrm>
            <a:off x="3717598" y="633217"/>
            <a:ext cx="4756803" cy="1427595"/>
          </a:xfrm>
          <a:prstGeom prst="rect">
            <a:avLst/>
          </a:prstGeom>
          <a:noFill/>
          <a:ln>
            <a:noFill/>
          </a:ln>
        </p:spPr>
      </p:pic>
      <p:sp>
        <p:nvSpPr>
          <p:cNvPr id="6" name="Google Shape;14;p30">
            <a:extLst>
              <a:ext uri="{FF2B5EF4-FFF2-40B4-BE49-F238E27FC236}">
                <a16:creationId xmlns:a16="http://schemas.microsoft.com/office/drawing/2014/main" id="{B8E81BCE-F58D-42F0-A356-63A3FE3810AC}"/>
              </a:ext>
            </a:extLst>
          </p:cNvPr>
          <p:cNvSpPr txBox="1"/>
          <p:nvPr userDrawn="1"/>
        </p:nvSpPr>
        <p:spPr>
          <a:xfrm>
            <a:off x="0" y="6242447"/>
            <a:ext cx="4910919" cy="615553"/>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Arial"/>
              <a:ea typeface="Arial"/>
              <a:cs typeface="Arial"/>
              <a:sym typeface="Arial"/>
            </a:endParaRPr>
          </a:p>
        </p:txBody>
      </p:sp>
      <p:sp>
        <p:nvSpPr>
          <p:cNvPr id="7" name="Google Shape;18;p31">
            <a:extLst>
              <a:ext uri="{FF2B5EF4-FFF2-40B4-BE49-F238E27FC236}">
                <a16:creationId xmlns:a16="http://schemas.microsoft.com/office/drawing/2014/main" id="{7DEB9B43-29F3-42E4-8EF4-5A701546B494}"/>
              </a:ext>
            </a:extLst>
          </p:cNvPr>
          <p:cNvSpPr txBox="1">
            <a:spLocks noGrp="1"/>
          </p:cNvSpPr>
          <p:nvPr>
            <p:ph type="ctrTitle"/>
          </p:nvPr>
        </p:nvSpPr>
        <p:spPr>
          <a:xfrm>
            <a:off x="1524000" y="2235200"/>
            <a:ext cx="9144000" cy="135318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4800" b="0" i="0" u="none" strike="noStrike" cap="none">
                <a:solidFill>
                  <a:schemeClr val="dk1"/>
                </a:solidFill>
                <a:latin typeface="Avenir LT Std 65 Medium" panose="020B0603020203020204" pitchFamily="34" charset="0"/>
                <a:ea typeface="Avenir LT Std 65 Medium" panose="020B0603020203020204" pitchFamily="34" charset="0"/>
                <a:cs typeface="Avenir LT Std 65 Medium" panose="020B0603020203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sp>
        <p:nvSpPr>
          <p:cNvPr id="8" name="Google Shape;19;p31">
            <a:extLst>
              <a:ext uri="{FF2B5EF4-FFF2-40B4-BE49-F238E27FC236}">
                <a16:creationId xmlns:a16="http://schemas.microsoft.com/office/drawing/2014/main" id="{02D694C2-897F-47EE-A05C-C44969A8472D}"/>
              </a:ext>
            </a:extLst>
          </p:cNvPr>
          <p:cNvSpPr txBox="1">
            <a:spLocks noGrp="1"/>
          </p:cNvSpPr>
          <p:nvPr>
            <p:ph type="subTitle" idx="1"/>
          </p:nvPr>
        </p:nvSpPr>
        <p:spPr>
          <a:xfrm>
            <a:off x="1524000" y="376916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800">
                <a:latin typeface="Avenir LT Std 65 Medium" panose="020B0603020203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Tree>
    <p:extLst>
      <p:ext uri="{BB962C8B-B14F-4D97-AF65-F5344CB8AC3E}">
        <p14:creationId xmlns:p14="http://schemas.microsoft.com/office/powerpoint/2010/main" val="70453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bg>
      <p:bgPr>
        <a:solidFill>
          <a:schemeClr val="bg1"/>
        </a:solidFill>
        <a:effectLst/>
      </p:bgPr>
    </p:bg>
    <p:spTree>
      <p:nvGrpSpPr>
        <p:cNvPr id="1" name="Shape 17"/>
        <p:cNvGrpSpPr/>
        <p:nvPr/>
      </p:nvGrpSpPr>
      <p:grpSpPr>
        <a:xfrm>
          <a:off x="0" y="0"/>
          <a:ext cx="0" cy="0"/>
          <a:chOff x="0" y="0"/>
          <a:chExt cx="0" cy="0"/>
        </a:xfrm>
      </p:grpSpPr>
      <p:sp>
        <p:nvSpPr>
          <p:cNvPr id="18" name="Google Shape;18;p31"/>
          <p:cNvSpPr txBox="1">
            <a:spLocks noGrp="1"/>
          </p:cNvSpPr>
          <p:nvPr>
            <p:ph type="ctrTitle"/>
          </p:nvPr>
        </p:nvSpPr>
        <p:spPr>
          <a:xfrm>
            <a:off x="1271665" y="1347215"/>
            <a:ext cx="9648669"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Avenir LT Std 65 Medium" panose="020B0603020203020204" pitchFamily="34" charset="0"/>
                <a:ea typeface="Avenir LT Std 65 Medium" panose="020B0603020203020204" pitchFamily="34" charset="0"/>
                <a:cs typeface="Avenir LT Std 65 Medium" panose="020B0603020203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sp>
        <p:nvSpPr>
          <p:cNvPr id="19" name="Google Shape;19;p31"/>
          <p:cNvSpPr txBox="1">
            <a:spLocks noGrp="1"/>
          </p:cNvSpPr>
          <p:nvPr>
            <p:ph type="subTitle" idx="1"/>
          </p:nvPr>
        </p:nvSpPr>
        <p:spPr>
          <a:xfrm>
            <a:off x="1271665" y="3826890"/>
            <a:ext cx="964866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800">
                <a:latin typeface="Avenir LT Std 65 Medium" panose="020B0603020203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Tree>
    <p:extLst>
      <p:ext uri="{BB962C8B-B14F-4D97-AF65-F5344CB8AC3E}">
        <p14:creationId xmlns:p14="http://schemas.microsoft.com/office/powerpoint/2010/main" val="317791871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0"/>
        <p:cNvGrpSpPr/>
        <p:nvPr/>
      </p:nvGrpSpPr>
      <p:grpSpPr>
        <a:xfrm>
          <a:off x="0" y="0"/>
          <a:ext cx="0" cy="0"/>
          <a:chOff x="0" y="0"/>
          <a:chExt cx="0" cy="0"/>
        </a:xfrm>
      </p:grpSpPr>
      <p:sp>
        <p:nvSpPr>
          <p:cNvPr id="33" name="Google Shape;33;p35"/>
          <p:cNvSpPr txBox="1">
            <a:spLocks noGrp="1"/>
          </p:cNvSpPr>
          <p:nvPr>
            <p:ph type="title"/>
          </p:nvPr>
        </p:nvSpPr>
        <p:spPr>
          <a:xfrm>
            <a:off x="289560" y="130165"/>
            <a:ext cx="1161288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000" b="0" i="0" u="none" strike="noStrike" cap="none">
                <a:solidFill>
                  <a:schemeClr val="dk1"/>
                </a:solidFill>
                <a:latin typeface="Avenir LT 65 Medium" panose="02000603020000020003" pitchFamily="2" charset="0"/>
                <a:ea typeface="Avenir LT 65 Medium" panose="02000603020000020003" pitchFamily="2" charset="0"/>
                <a:cs typeface="Avenir LT 65 Medium" panose="02000603020000020003" pitchFamily="2"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cxnSp>
        <p:nvCxnSpPr>
          <p:cNvPr id="34" name="Google Shape;34;p35"/>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3975482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0"/>
        <p:cNvGrpSpPr/>
        <p:nvPr/>
      </p:nvGrpSpPr>
      <p:grpSpPr>
        <a:xfrm>
          <a:off x="0" y="0"/>
          <a:ext cx="0" cy="0"/>
          <a:chOff x="0" y="0"/>
          <a:chExt cx="0" cy="0"/>
        </a:xfrm>
      </p:grpSpPr>
      <p:sp>
        <p:nvSpPr>
          <p:cNvPr id="33" name="Google Shape;33;p35"/>
          <p:cNvSpPr txBox="1">
            <a:spLocks noGrp="1"/>
          </p:cNvSpPr>
          <p:nvPr>
            <p:ph type="title"/>
          </p:nvPr>
        </p:nvSpPr>
        <p:spPr>
          <a:xfrm>
            <a:off x="289560" y="130165"/>
            <a:ext cx="1161288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000" b="0" i="0" u="none" strike="noStrike" cap="none">
                <a:solidFill>
                  <a:schemeClr val="dk1"/>
                </a:solidFill>
                <a:latin typeface="Avenir LT 65 Medium" panose="02000603020000020003" pitchFamily="2" charset="0"/>
                <a:ea typeface="Avenir LT 65 Medium" panose="02000603020000020003" pitchFamily="2" charset="0"/>
                <a:cs typeface="Avenir LT 65 Medium" panose="02000603020000020003" pitchFamily="2"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cxnSp>
        <p:nvCxnSpPr>
          <p:cNvPr id="34" name="Google Shape;34;p35"/>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FD4742BC-864C-4E16-8DC9-9980A3AC57DB}"/>
              </a:ext>
            </a:extLst>
          </p:cNvPr>
          <p:cNvSpPr>
            <a:spLocks noGrp="1"/>
          </p:cNvSpPr>
          <p:nvPr>
            <p:ph type="body" sz="quarter" idx="10"/>
          </p:nvPr>
        </p:nvSpPr>
        <p:spPr>
          <a:xfrm>
            <a:off x="639444" y="1809591"/>
            <a:ext cx="5254625" cy="4198938"/>
          </a:xfrm>
        </p:spPr>
        <p:txBody>
          <a:bodyPr/>
          <a:lstStyle>
            <a:lvl1pPr>
              <a:defRPr sz="2400">
                <a:solidFill>
                  <a:srgbClr val="0167C1"/>
                </a:solidFill>
                <a:latin typeface="Avenir LT 65 Medium" panose="02000603020000020003" pitchFamily="2" charset="0"/>
              </a:defRPr>
            </a:lvl1pPr>
            <a:lvl2pPr>
              <a:defRPr sz="2200">
                <a:solidFill>
                  <a:schemeClr val="tx1">
                    <a:lumMod val="50000"/>
                    <a:lumOff val="50000"/>
                  </a:schemeClr>
                </a:solidFill>
                <a:latin typeface="Avenir LT Std 65 Medium" panose="020B060302020302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478AED70-A8F1-4284-BDD6-FC72238E3302}"/>
              </a:ext>
            </a:extLst>
          </p:cNvPr>
          <p:cNvSpPr>
            <a:spLocks noGrp="1"/>
          </p:cNvSpPr>
          <p:nvPr>
            <p:ph type="body" sz="quarter" idx="11"/>
          </p:nvPr>
        </p:nvSpPr>
        <p:spPr>
          <a:xfrm>
            <a:off x="6297933" y="1809591"/>
            <a:ext cx="5254625" cy="4198938"/>
          </a:xfrm>
        </p:spPr>
        <p:txBody>
          <a:bodyPr/>
          <a:lstStyle>
            <a:lvl1pPr>
              <a:defRPr sz="2400">
                <a:solidFill>
                  <a:srgbClr val="0167C1"/>
                </a:solidFill>
                <a:latin typeface="Avenir LT 65 Medium" panose="02000603020000020003" pitchFamily="2" charset="0"/>
              </a:defRPr>
            </a:lvl1pPr>
            <a:lvl2pPr>
              <a:defRPr sz="2200">
                <a:solidFill>
                  <a:schemeClr val="tx1">
                    <a:lumMod val="50000"/>
                    <a:lumOff val="50000"/>
                  </a:schemeClr>
                </a:solidFill>
                <a:latin typeface="Avenir LT Std 65 Medium" panose="020B060302020302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2362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0"/>
        <p:cNvGrpSpPr/>
        <p:nvPr/>
      </p:nvGrpSpPr>
      <p:grpSpPr>
        <a:xfrm>
          <a:off x="0" y="0"/>
          <a:ext cx="0" cy="0"/>
          <a:chOff x="0" y="0"/>
          <a:chExt cx="0" cy="0"/>
        </a:xfrm>
      </p:grpSpPr>
      <p:sp>
        <p:nvSpPr>
          <p:cNvPr id="33" name="Google Shape;33;p35"/>
          <p:cNvSpPr txBox="1">
            <a:spLocks noGrp="1"/>
          </p:cNvSpPr>
          <p:nvPr>
            <p:ph type="title"/>
          </p:nvPr>
        </p:nvSpPr>
        <p:spPr>
          <a:xfrm>
            <a:off x="289560" y="130165"/>
            <a:ext cx="1161288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000" b="0" i="0" u="none" strike="noStrike" cap="none">
                <a:solidFill>
                  <a:schemeClr val="dk1"/>
                </a:solidFill>
                <a:latin typeface="Avenir LT 65 Medium" panose="02000603020000020003" pitchFamily="2" charset="0"/>
                <a:ea typeface="Avenir LT 65 Medium" panose="02000603020000020003" pitchFamily="2" charset="0"/>
                <a:cs typeface="Avenir LT 65 Medium" panose="02000603020000020003" pitchFamily="2"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cxnSp>
        <p:nvCxnSpPr>
          <p:cNvPr id="34" name="Google Shape;34;p35"/>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3CDD8B4C-C739-44E3-8309-90FD66CBFBED}"/>
              </a:ext>
            </a:extLst>
          </p:cNvPr>
          <p:cNvSpPr>
            <a:spLocks noGrp="1"/>
          </p:cNvSpPr>
          <p:nvPr>
            <p:ph type="body" sz="quarter" idx="10"/>
          </p:nvPr>
        </p:nvSpPr>
        <p:spPr>
          <a:xfrm>
            <a:off x="496888" y="1321907"/>
            <a:ext cx="10664755" cy="4124806"/>
          </a:xfrm>
        </p:spPr>
        <p:txBody>
          <a:bodyPr/>
          <a:lstStyle>
            <a:lvl1pPr>
              <a:defRPr>
                <a:solidFill>
                  <a:srgbClr val="0167C1"/>
                </a:solidFill>
                <a:latin typeface="Avenir LT 65 Medium" panose="02000603020000020003" pitchFamily="2" charset="0"/>
              </a:defRPr>
            </a:lvl1pPr>
            <a:lvl2pPr>
              <a:defRPr>
                <a:solidFill>
                  <a:schemeClr val="tx1">
                    <a:lumMod val="50000"/>
                    <a:lumOff val="50000"/>
                  </a:schemeClr>
                </a:solidFill>
                <a:latin typeface="Avenir LT Std 65 Medium" panose="020B060302020302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553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7" name="Google Shape;3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9" name="Google Shape;3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0" name="Google Shape;40;p36"/>
          <p:cNvSpPr txBox="1">
            <a:spLocks noGrp="1"/>
          </p:cNvSpPr>
          <p:nvPr>
            <p:ph type="title"/>
          </p:nvPr>
        </p:nvSpPr>
        <p:spPr>
          <a:xfrm>
            <a:off x="289560" y="209677"/>
            <a:ext cx="1051560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Click to edit Master title style</a:t>
            </a:r>
            <a:endParaRPr/>
          </a:p>
        </p:txBody>
      </p:sp>
      <p:cxnSp>
        <p:nvCxnSpPr>
          <p:cNvPr id="41" name="Google Shape;41;p36"/>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46121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37"/>
          <p:cNvSpPr txBox="1">
            <a:spLocks noGrp="1"/>
          </p:cNvSpPr>
          <p:nvPr>
            <p:ph type="title"/>
          </p:nvPr>
        </p:nvSpPr>
        <p:spPr>
          <a:xfrm>
            <a:off x="289560" y="209677"/>
            <a:ext cx="1051560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Click to edit Master title style</a:t>
            </a:r>
            <a:endParaRPr/>
          </a:p>
        </p:txBody>
      </p:sp>
      <p:cxnSp>
        <p:nvCxnSpPr>
          <p:cNvPr id="44" name="Google Shape;44;p37"/>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71317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80FD1-D1E2-4631-80C5-6C293100D7DC}"/>
              </a:ext>
            </a:extLst>
          </p:cNvPr>
          <p:cNvSpPr>
            <a:spLocks noGrp="1"/>
          </p:cNvSpPr>
          <p:nvPr>
            <p:ph sz="half" idx="1"/>
          </p:nvPr>
        </p:nvSpPr>
        <p:spPr>
          <a:xfrm>
            <a:off x="604007" y="1599122"/>
            <a:ext cx="549199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463323E0-1B56-41DA-A6B3-74153E52FC64}"/>
              </a:ext>
            </a:extLst>
          </p:cNvPr>
          <p:cNvSpPr>
            <a:spLocks noGrp="1"/>
          </p:cNvSpPr>
          <p:nvPr>
            <p:ph type="title"/>
          </p:nvPr>
        </p:nvSpPr>
        <p:spPr>
          <a:xfrm>
            <a:off x="289560" y="260059"/>
            <a:ext cx="11065828" cy="798735"/>
          </a:xfrm>
          <a:prstGeom prst="rect">
            <a:avLst/>
          </a:prstGeom>
        </p:spPr>
        <p:txBody>
          <a:bodyPr/>
          <a:lstStyle>
            <a:lvl1pPr>
              <a:defRPr sz="4400">
                <a:latin typeface="Avenir LT Std 65 Medium" panose="020B0603020203020204"/>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38C7FEE9-B5AA-5C4D-B2FF-DEF243BA8A29}"/>
              </a:ext>
            </a:extLst>
          </p:cNvPr>
          <p:cNvCxnSpPr>
            <a:cxnSpLocks/>
          </p:cNvCxnSpPr>
          <p:nvPr userDrawn="1"/>
        </p:nvCxnSpPr>
        <p:spPr>
          <a:xfrm>
            <a:off x="289560" y="1058794"/>
            <a:ext cx="11612880" cy="0"/>
          </a:xfrm>
          <a:prstGeom prst="line">
            <a:avLst/>
          </a:prstGeom>
          <a:ln w="34925"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674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30"/>
          <p:cNvSpPr txBox="1"/>
          <p:nvPr/>
        </p:nvSpPr>
        <p:spPr>
          <a:xfrm>
            <a:off x="0" y="6242447"/>
            <a:ext cx="12191999" cy="615553"/>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pic>
        <p:nvPicPr>
          <p:cNvPr id="15" name="Google Shape;15;p30"/>
          <p:cNvPicPr preferRelativeResize="0"/>
          <p:nvPr/>
        </p:nvPicPr>
        <p:blipFill rotWithShape="1">
          <a:blip r:embed="rId10">
            <a:alphaModFix/>
          </a:blip>
          <a:srcRect/>
          <a:stretch/>
        </p:blipFill>
        <p:spPr>
          <a:xfrm>
            <a:off x="195916" y="6242447"/>
            <a:ext cx="1828800" cy="548853"/>
          </a:xfrm>
          <a:prstGeom prst="rect">
            <a:avLst/>
          </a:prstGeom>
          <a:noFill/>
          <a:ln>
            <a:noFill/>
          </a:ln>
        </p:spPr>
      </p:pic>
    </p:spTree>
    <p:extLst>
      <p:ext uri="{BB962C8B-B14F-4D97-AF65-F5344CB8AC3E}">
        <p14:creationId xmlns:p14="http://schemas.microsoft.com/office/powerpoint/2010/main" val="3498793329"/>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86" r:id="rId3"/>
    <p:sldLayoutId id="2147483688" r:id="rId4"/>
    <p:sldLayoutId id="2147483687" r:id="rId5"/>
    <p:sldLayoutId id="2147483678" r:id="rId6"/>
    <p:sldLayoutId id="2147483679" r:id="rId7"/>
    <p:sldLayoutId id="2147483691"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1.png"/><Relationship Id="rId18" Type="http://schemas.openxmlformats.org/officeDocument/2006/relationships/image" Target="../media/image10.png"/><Relationship Id="rId3" Type="http://schemas.openxmlformats.org/officeDocument/2006/relationships/image" Target="../media/image38.png"/><Relationship Id="rId21" Type="http://schemas.openxmlformats.org/officeDocument/2006/relationships/image" Target="../media/image43.png"/><Relationship Id="rId7" Type="http://schemas.openxmlformats.org/officeDocument/2006/relationships/image" Target="../media/image33.png"/><Relationship Id="rId12" Type="http://schemas.openxmlformats.org/officeDocument/2006/relationships/image" Target="../media/image7.png"/><Relationship Id="rId17" Type="http://schemas.openxmlformats.org/officeDocument/2006/relationships/image" Target="../media/image9.png"/><Relationship Id="rId2" Type="http://schemas.openxmlformats.org/officeDocument/2006/relationships/notesSlide" Target="../notesSlides/notesSlide5.xml"/><Relationship Id="rId16" Type="http://schemas.openxmlformats.org/officeDocument/2006/relationships/image" Target="../media/image8.png"/><Relationship Id="rId20"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6.png"/><Relationship Id="rId5" Type="http://schemas.openxmlformats.org/officeDocument/2006/relationships/image" Target="../media/image37.png"/><Relationship Id="rId15" Type="http://schemas.openxmlformats.org/officeDocument/2006/relationships/image" Target="../media/image40.png"/><Relationship Id="rId10" Type="http://schemas.openxmlformats.org/officeDocument/2006/relationships/image" Target="../media/image5.png"/><Relationship Id="rId19" Type="http://schemas.openxmlformats.org/officeDocument/2006/relationships/image" Target="../media/image41.png"/><Relationship Id="rId4" Type="http://schemas.openxmlformats.org/officeDocument/2006/relationships/image" Target="../media/image31.png"/><Relationship Id="rId9" Type="http://schemas.openxmlformats.org/officeDocument/2006/relationships/image" Target="../media/image32.png"/><Relationship Id="rId14" Type="http://schemas.openxmlformats.org/officeDocument/2006/relationships/image" Target="../media/image39.png"/><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33.png"/><Relationship Id="rId10"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2.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51.png"/><Relationship Id="rId5" Type="http://schemas.openxmlformats.org/officeDocument/2006/relationships/image" Target="../media/image32.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9.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49.png"/><Relationship Id="rId12"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58.png"/><Relationship Id="rId5" Type="http://schemas.microsoft.com/office/2007/relationships/hdphoto" Target="../media/hdphoto2.wdp"/><Relationship Id="rId15" Type="http://schemas.openxmlformats.org/officeDocument/2006/relationships/image" Target="../media/image20.png"/><Relationship Id="rId10"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37.png"/><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seagate.com/our-story/data-age-2025" TargetMode="Externa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81.png"/><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3" Type="http://schemas.openxmlformats.org/officeDocument/2006/relationships/image" Target="../media/image89.png"/><Relationship Id="rId21" Type="http://schemas.openxmlformats.org/officeDocument/2006/relationships/image" Target="../media/image107.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 Type="http://schemas.openxmlformats.org/officeDocument/2006/relationships/image" Target="../media/image88.png"/><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09.png"/><Relationship Id="rId10" Type="http://schemas.openxmlformats.org/officeDocument/2006/relationships/image" Target="../media/image96.png"/><Relationship Id="rId19" Type="http://schemas.openxmlformats.org/officeDocument/2006/relationships/image" Target="../media/image105.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png"/><Relationship Id="rId1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31.png"/><Relationship Id="rId12" Type="http://schemas.openxmlformats.org/officeDocument/2006/relationships/image" Target="../media/image6.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5.png"/><Relationship Id="rId5" Type="http://schemas.openxmlformats.org/officeDocument/2006/relationships/image" Target="../media/image10.png"/><Relationship Id="rId15" Type="http://schemas.openxmlformats.org/officeDocument/2006/relationships/image" Target="../media/image36.png"/><Relationship Id="rId10"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33.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426A-DB35-4531-9F29-0F13D3525770}"/>
              </a:ext>
            </a:extLst>
          </p:cNvPr>
          <p:cNvSpPr>
            <a:spLocks noGrp="1"/>
          </p:cNvSpPr>
          <p:nvPr>
            <p:ph type="ctrTitle"/>
          </p:nvPr>
        </p:nvSpPr>
        <p:spPr/>
        <p:txBody>
          <a:bodyPr/>
          <a:lstStyle/>
          <a:p>
            <a:r>
              <a:rPr lang="en-US" sz="4800" dirty="0">
                <a:latin typeface="Avenir LT Std 55 Roman" panose="020B0703020203020204" pitchFamily="34" charset="0"/>
              </a:rPr>
              <a:t> </a:t>
            </a:r>
            <a:br>
              <a:rPr lang="en-US" dirty="0">
                <a:latin typeface="Avenir LT Std 55 Roman" panose="020B0703020203020204" pitchFamily="34" charset="0"/>
              </a:rPr>
            </a:br>
            <a:r>
              <a:rPr lang="en-US" dirty="0">
                <a:solidFill>
                  <a:srgbClr val="0167C1"/>
                </a:solidFill>
                <a:latin typeface="Avenir LT Std 55 Roman" panose="020B0703020203020204" pitchFamily="34" charset="0"/>
              </a:rPr>
              <a:t>Virtual </a:t>
            </a:r>
            <a:r>
              <a:rPr lang="en-US" dirty="0">
                <a:solidFill>
                  <a:schemeClr val="tx2"/>
                </a:solidFill>
                <a:latin typeface="Avenir LT Std 55 Roman" panose="020B0703020203020204" pitchFamily="34" charset="0"/>
              </a:rPr>
              <a:t>Cloud</a:t>
            </a:r>
            <a:r>
              <a:rPr lang="en-US" dirty="0">
                <a:solidFill>
                  <a:srgbClr val="0167C1"/>
                </a:solidFill>
                <a:latin typeface="Avenir LT Std 55 Roman" panose="020B0703020203020204" pitchFamily="34" charset="0"/>
              </a:rPr>
              <a:t> Storage</a:t>
            </a:r>
          </a:p>
        </p:txBody>
      </p:sp>
      <p:sp>
        <p:nvSpPr>
          <p:cNvPr id="3" name="Subtitle 2">
            <a:extLst>
              <a:ext uri="{FF2B5EF4-FFF2-40B4-BE49-F238E27FC236}">
                <a16:creationId xmlns:a16="http://schemas.microsoft.com/office/drawing/2014/main" id="{8AB74CF4-5D77-4A0B-BB75-3D198C15C92C}"/>
              </a:ext>
            </a:extLst>
          </p:cNvPr>
          <p:cNvSpPr>
            <a:spLocks noGrp="1"/>
          </p:cNvSpPr>
          <p:nvPr>
            <p:ph type="subTitle" idx="1"/>
          </p:nvPr>
        </p:nvSpPr>
        <p:spPr/>
        <p:txBody>
          <a:bodyPr>
            <a:normAutofit/>
          </a:bodyPr>
          <a:lstStyle/>
          <a:p>
            <a:r>
              <a:rPr lang="en-US" sz="2400" b="1" dirty="0"/>
              <a:t>We reduce the cost of storing, protecting and accessing </a:t>
            </a:r>
          </a:p>
          <a:p>
            <a:r>
              <a:rPr lang="en-US" sz="2400" b="1" dirty="0"/>
              <a:t>compliance and high-value data in the cloud, up to 80%</a:t>
            </a:r>
            <a:endParaRPr lang="en-US" sz="2400" dirty="0"/>
          </a:p>
        </p:txBody>
      </p:sp>
    </p:spTree>
    <p:extLst>
      <p:ext uri="{BB962C8B-B14F-4D97-AF65-F5344CB8AC3E}">
        <p14:creationId xmlns:p14="http://schemas.microsoft.com/office/powerpoint/2010/main" val="448943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7555716" y="2953871"/>
            <a:ext cx="3671547" cy="1308163"/>
            <a:chOff x="7462847" y="1617799"/>
            <a:chExt cx="3671547" cy="1308163"/>
          </a:xfrm>
        </p:grpSpPr>
        <p:sp>
          <p:nvSpPr>
            <p:cNvPr id="104" name="Rounded Rectangle 103"/>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7541858" y="4281191"/>
            <a:ext cx="3671547" cy="1349370"/>
            <a:chOff x="7462847" y="1604501"/>
            <a:chExt cx="3671547" cy="1349370"/>
          </a:xfrm>
        </p:grpSpPr>
        <p:sp>
          <p:nvSpPr>
            <p:cNvPr id="112" name="Rounded Rectangle 11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455" y="4418412"/>
            <a:ext cx="906027" cy="1067497"/>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596" y="3052641"/>
            <a:ext cx="916397" cy="112992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0435" y="3058040"/>
            <a:ext cx="1323975" cy="838200"/>
          </a:xfrm>
          <a:prstGeom prst="rect">
            <a:avLst/>
          </a:prstGeom>
        </p:spPr>
      </p:pic>
      <p:sp>
        <p:nvSpPr>
          <p:cNvPr id="160" name="Content Placeholder 4"/>
          <p:cNvSpPr txBox="1">
            <a:spLocks/>
          </p:cNvSpPr>
          <p:nvPr/>
        </p:nvSpPr>
        <p:spPr>
          <a:xfrm>
            <a:off x="7715064" y="390179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2</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9089" y="3332841"/>
            <a:ext cx="630759" cy="618745"/>
          </a:xfrm>
          <a:prstGeom prst="rect">
            <a:avLst/>
          </a:prstGeom>
        </p:spPr>
      </p:pic>
      <p:pic>
        <p:nvPicPr>
          <p:cNvPr id="256" name="Picture 2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9479" y="3342742"/>
            <a:ext cx="620326" cy="608511"/>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9805" y="3057919"/>
            <a:ext cx="922216" cy="1137102"/>
          </a:xfrm>
          <a:prstGeom prst="rect">
            <a:avLst/>
          </a:prstGeom>
        </p:spPr>
      </p:pic>
      <p:sp>
        <p:nvSpPr>
          <p:cNvPr id="6" name="Title 5"/>
          <p:cNvSpPr>
            <a:spLocks noGrp="1"/>
          </p:cNvSpPr>
          <p:nvPr>
            <p:ph type="title"/>
          </p:nvPr>
        </p:nvSpPr>
        <p:spPr/>
        <p:txBody>
          <a:bodyPr>
            <a:noAutofit/>
          </a:bodyPr>
          <a:lstStyle/>
          <a:p>
            <a:r>
              <a:rPr lang="en-US" sz="3600" dirty="0">
                <a:latin typeface="Avenir LT Std 65 Medium" panose="020B0603020203020204" pitchFamily="34" charset="0"/>
              </a:rPr>
              <a:t>Public Cloud Storage </a:t>
            </a:r>
            <a:r>
              <a:rPr lang="en-US" sz="3600" dirty="0">
                <a:solidFill>
                  <a:srgbClr val="0167C1"/>
                </a:solidFill>
                <a:latin typeface="Avenir LT Std 65 Medium" panose="020B0603020203020204" pitchFamily="34" charset="0"/>
              </a:rPr>
              <a:t>with restorVault</a:t>
            </a:r>
            <a:br>
              <a:rPr lang="en-US" sz="3200" dirty="0">
                <a:solidFill>
                  <a:srgbClr val="0167C1"/>
                </a:solidFill>
                <a:latin typeface="Avenir LT Std 65 Medium" panose="020B0603020203020204" pitchFamily="34" charset="0"/>
              </a:rPr>
            </a:br>
            <a:r>
              <a:rPr lang="en-US" sz="2400" dirty="0">
                <a:latin typeface="Avenir LT Std 65 Medium" panose="020B0603020203020204" pitchFamily="34" charset="0"/>
              </a:rPr>
              <a:t>OS, Db and Active Data ghosted to the Cloud, </a:t>
            </a:r>
            <a:r>
              <a:rPr lang="en-US" sz="2400" dirty="0">
                <a:solidFill>
                  <a:srgbClr val="0167C1"/>
                </a:solidFill>
                <a:latin typeface="Avenir LT Std 65 Medium" panose="020B0603020203020204" pitchFamily="34" charset="0"/>
              </a:rPr>
              <a:t>unstructured data moved to </a:t>
            </a:r>
            <a:r>
              <a:rPr lang="en-US" sz="2400" dirty="0" err="1">
                <a:solidFill>
                  <a:schemeClr val="tx1"/>
                </a:solidFill>
                <a:latin typeface="Avenir LT Std 65 Medium" panose="020B0603020203020204" pitchFamily="34" charset="0"/>
              </a:rPr>
              <a:t>r</a:t>
            </a:r>
            <a:r>
              <a:rPr lang="en-US" sz="2400" dirty="0" err="1">
                <a:solidFill>
                  <a:srgbClr val="0167C1"/>
                </a:solidFill>
                <a:latin typeface="Avenir LT Std 65 Medium" panose="020B0603020203020204" pitchFamily="34" charset="0"/>
              </a:rPr>
              <a:t>V</a:t>
            </a:r>
            <a:endParaRPr lang="en-US" sz="2400" dirty="0"/>
          </a:p>
        </p:txBody>
      </p:sp>
      <p:grpSp>
        <p:nvGrpSpPr>
          <p:cNvPr id="86" name="Group 85"/>
          <p:cNvGrpSpPr/>
          <p:nvPr/>
        </p:nvGrpSpPr>
        <p:grpSpPr>
          <a:xfrm>
            <a:off x="7541858" y="1604501"/>
            <a:ext cx="3671547" cy="1349370"/>
            <a:chOff x="7462847" y="1604501"/>
            <a:chExt cx="3671547" cy="1349370"/>
          </a:xfrm>
        </p:grpSpPr>
        <p:sp>
          <p:nvSpPr>
            <p:cNvPr id="92" name="Rounded Rectangle 9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4"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ontent Placeholder 4">
            <a:extLst>
              <a:ext uri="{FF2B5EF4-FFF2-40B4-BE49-F238E27FC236}">
                <a16:creationId xmlns:a16="http://schemas.microsoft.com/office/drawing/2014/main" id="{29573DAF-5436-485F-9307-145D84E1A6F2}"/>
              </a:ext>
            </a:extLst>
          </p:cNvPr>
          <p:cNvSpPr txBox="1">
            <a:spLocks/>
          </p:cNvSpPr>
          <p:nvPr/>
        </p:nvSpPr>
        <p:spPr>
          <a:xfrm>
            <a:off x="307122" y="1194195"/>
            <a:ext cx="373792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ON PREM / PRODUCTION</a:t>
            </a:r>
          </a:p>
        </p:txBody>
      </p:sp>
      <p:sp>
        <p:nvSpPr>
          <p:cNvPr id="138" name="Content Placeholder 4">
            <a:extLst>
              <a:ext uri="{FF2B5EF4-FFF2-40B4-BE49-F238E27FC236}">
                <a16:creationId xmlns:a16="http://schemas.microsoft.com/office/drawing/2014/main" id="{D8C8679B-26AB-4E00-9E4A-6E40160B3FC1}"/>
              </a:ext>
            </a:extLst>
          </p:cNvPr>
          <p:cNvSpPr txBox="1">
            <a:spLocks/>
          </p:cNvSpPr>
          <p:nvPr/>
        </p:nvSpPr>
        <p:spPr>
          <a:xfrm>
            <a:off x="7173254" y="1194195"/>
            <a:ext cx="4877203"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CLOUD BUSINESS OPERATIONS</a:t>
            </a:r>
          </a:p>
        </p:txBody>
      </p:sp>
      <p:sp>
        <p:nvSpPr>
          <p:cNvPr id="149"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sp>
        <p:nvSpPr>
          <p:cNvPr id="150" name="TextBox 149"/>
          <p:cNvSpPr txBox="1"/>
          <p:nvPr/>
        </p:nvSpPr>
        <p:spPr>
          <a:xfrm>
            <a:off x="250182" y="5880465"/>
            <a:ext cx="473206" cy="338554"/>
          </a:xfrm>
          <a:prstGeom prst="rect">
            <a:avLst/>
          </a:prstGeom>
          <a:noFill/>
        </p:spPr>
        <p:txBody>
          <a:bodyPr wrap="none" rtlCol="0">
            <a:spAutoFit/>
          </a:bodyPr>
          <a:lstStyle/>
          <a:p>
            <a:r>
              <a:rPr lang="en-US" sz="1600" dirty="0">
                <a:latin typeface="Avenir LT Std 55 Roman" panose="020B0703020203020204" pitchFamily="34" charset="0"/>
              </a:rPr>
              <a:t>OS</a:t>
            </a:r>
          </a:p>
        </p:txBody>
      </p:sp>
      <p:sp>
        <p:nvSpPr>
          <p:cNvPr id="151" name="Rounded Rectangle 150"/>
          <p:cNvSpPr/>
          <p:nvPr/>
        </p:nvSpPr>
        <p:spPr>
          <a:xfrm>
            <a:off x="111503" y="5962817"/>
            <a:ext cx="159324" cy="1593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812850" y="5962817"/>
            <a:ext cx="159878" cy="15987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1572844" y="5962818"/>
            <a:ext cx="159324" cy="159324"/>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995749" y="5880465"/>
            <a:ext cx="470000" cy="338554"/>
          </a:xfrm>
          <a:prstGeom prst="rect">
            <a:avLst/>
          </a:prstGeom>
          <a:noFill/>
        </p:spPr>
        <p:txBody>
          <a:bodyPr wrap="none" rtlCol="0">
            <a:spAutoFit/>
          </a:bodyPr>
          <a:lstStyle/>
          <a:p>
            <a:r>
              <a:rPr lang="en-US" sz="1600" dirty="0">
                <a:latin typeface="Avenir LT Std 55 Roman" panose="020B0703020203020204" pitchFamily="34" charset="0"/>
              </a:rPr>
              <a:t>Db</a:t>
            </a:r>
          </a:p>
        </p:txBody>
      </p:sp>
      <p:sp>
        <p:nvSpPr>
          <p:cNvPr id="155" name="TextBox 154"/>
          <p:cNvSpPr txBox="1"/>
          <p:nvPr/>
        </p:nvSpPr>
        <p:spPr>
          <a:xfrm>
            <a:off x="1718520" y="5880465"/>
            <a:ext cx="641522" cy="338554"/>
          </a:xfrm>
          <a:prstGeom prst="rect">
            <a:avLst/>
          </a:prstGeom>
          <a:noFill/>
        </p:spPr>
        <p:txBody>
          <a:bodyPr wrap="none" rtlCol="0">
            <a:spAutoFit/>
          </a:bodyPr>
          <a:lstStyle/>
          <a:p>
            <a:r>
              <a:rPr lang="en-US" sz="1600" dirty="0">
                <a:latin typeface="Avenir LT Std 55 Roman" panose="020B0703020203020204" pitchFamily="34" charset="0"/>
              </a:rPr>
              <a:t>Data</a:t>
            </a:r>
          </a:p>
        </p:txBody>
      </p:sp>
      <p:pic>
        <p:nvPicPr>
          <p:cNvPr id="156" name="Picture 1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sp>
        <p:nvSpPr>
          <p:cNvPr id="158"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1" name="Picture 1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1824" y="2199004"/>
            <a:ext cx="617522" cy="605760"/>
          </a:xfrm>
          <a:prstGeom prst="rect">
            <a:avLst/>
          </a:prstGeom>
        </p:spPr>
      </p:pic>
      <p:sp>
        <p:nvSpPr>
          <p:cNvPr id="184" name="Rounded Rectangle 183"/>
          <p:cNvSpPr/>
          <p:nvPr/>
        </p:nvSpPr>
        <p:spPr>
          <a:xfrm>
            <a:off x="4220734" y="5962817"/>
            <a:ext cx="159324" cy="159324"/>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4380058" y="5883024"/>
            <a:ext cx="593432" cy="338554"/>
          </a:xfrm>
          <a:prstGeom prst="rect">
            <a:avLst/>
          </a:prstGeom>
          <a:noFill/>
        </p:spPr>
        <p:txBody>
          <a:bodyPr wrap="none" rtlCol="0">
            <a:spAutoFit/>
          </a:bodyPr>
          <a:lstStyle/>
          <a:p>
            <a:r>
              <a:rPr lang="en-US" sz="1600" dirty="0">
                <a:latin typeface="Avenir LT Std 55 Roman" panose="020B0703020203020204" pitchFamily="34" charset="0"/>
              </a:rPr>
              <a:t>VDF</a:t>
            </a:r>
          </a:p>
        </p:txBody>
      </p:sp>
      <p:sp>
        <p:nvSpPr>
          <p:cNvPr id="194" name="Rounded Rectangle 6">
            <a:extLst>
              <a:ext uri="{FF2B5EF4-FFF2-40B4-BE49-F238E27FC236}">
                <a16:creationId xmlns:a16="http://schemas.microsoft.com/office/drawing/2014/main" id="{6511B364-45A4-47DD-8A41-9C685AE2CDF1}"/>
              </a:ext>
            </a:extLst>
          </p:cNvPr>
          <p:cNvSpPr/>
          <p:nvPr/>
        </p:nvSpPr>
        <p:spPr>
          <a:xfrm>
            <a:off x="2662497" y="2353513"/>
            <a:ext cx="296176" cy="3043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62497" y="3328771"/>
            <a:ext cx="296176" cy="30432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7541858" y="1604501"/>
            <a:ext cx="3671547" cy="1349370"/>
            <a:chOff x="7462847" y="1604501"/>
            <a:chExt cx="3671547" cy="1349370"/>
          </a:xfrm>
        </p:grpSpPr>
        <p:sp>
          <p:nvSpPr>
            <p:cNvPr id="203" name="Rounded Rectangle 202"/>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5" name="Picture 204">
            <a:extLst>
              <a:ext uri="{FF2B5EF4-FFF2-40B4-BE49-F238E27FC236}">
                <a16:creationId xmlns:a16="http://schemas.microsoft.com/office/drawing/2014/main" id="{8DDDB8E7-EFD5-4C95-B262-B88EA286E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4326" y="1977274"/>
            <a:ext cx="620327" cy="608511"/>
          </a:xfrm>
          <a:prstGeom prst="rect">
            <a:avLst/>
          </a:prstGeom>
        </p:spPr>
      </p:pic>
      <p:pic>
        <p:nvPicPr>
          <p:cNvPr id="206" name="Picture 205">
            <a:extLst>
              <a:ext uri="{FF2B5EF4-FFF2-40B4-BE49-F238E27FC236}">
                <a16:creationId xmlns:a16="http://schemas.microsoft.com/office/drawing/2014/main" id="{897EB0CF-52F6-4C37-A164-EA9BE8A27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pic>
        <p:nvPicPr>
          <p:cNvPr id="214" name="Picture 2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0744" y="3266145"/>
            <a:ext cx="366523" cy="373187"/>
          </a:xfrm>
          <a:prstGeom prst="rect">
            <a:avLst/>
          </a:prstGeom>
        </p:spPr>
      </p:pic>
      <p:pic>
        <p:nvPicPr>
          <p:cNvPr id="215" name="Picture 2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21841" y="3266145"/>
            <a:ext cx="366523" cy="373187"/>
          </a:xfrm>
          <a:prstGeom prst="rect">
            <a:avLst/>
          </a:prstGeom>
        </p:spPr>
      </p:pic>
      <p:pic>
        <p:nvPicPr>
          <p:cNvPr id="217" name="Picture 2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14314" y="3294341"/>
            <a:ext cx="366523" cy="373187"/>
          </a:xfrm>
          <a:prstGeom prst="rect">
            <a:avLst/>
          </a:prstGeom>
        </p:spPr>
      </p:pic>
      <p:sp>
        <p:nvSpPr>
          <p:cNvPr id="218"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2" name="Picture 2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7643" y="3486616"/>
            <a:ext cx="366523" cy="373187"/>
          </a:xfrm>
          <a:prstGeom prst="rect">
            <a:avLst/>
          </a:prstGeom>
        </p:spPr>
      </p:pic>
      <p:pic>
        <p:nvPicPr>
          <p:cNvPr id="223" name="Picture 2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70892" y="3478859"/>
            <a:ext cx="366523" cy="373187"/>
          </a:xfrm>
          <a:prstGeom prst="rect">
            <a:avLst/>
          </a:prstGeom>
        </p:spPr>
      </p:pic>
      <p:pic>
        <p:nvPicPr>
          <p:cNvPr id="224" name="Picture 2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25453" y="3490607"/>
            <a:ext cx="366523" cy="373187"/>
          </a:xfrm>
          <a:prstGeom prst="rect">
            <a:avLst/>
          </a:prstGeom>
        </p:spPr>
      </p:pic>
      <p:sp>
        <p:nvSpPr>
          <p:cNvPr id="225" name="Rounded Rectangle 224"/>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6">
            <a:extLst>
              <a:ext uri="{FF2B5EF4-FFF2-40B4-BE49-F238E27FC236}">
                <a16:creationId xmlns:a16="http://schemas.microsoft.com/office/drawing/2014/main" id="{6511B364-45A4-47DD-8A41-9C685AE2CDF1}"/>
              </a:ext>
            </a:extLst>
          </p:cNvPr>
          <p:cNvSpPr/>
          <p:nvPr/>
        </p:nvSpPr>
        <p:spPr>
          <a:xfrm>
            <a:off x="2664289" y="2366917"/>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p:cNvGrpSpPr/>
          <p:nvPr/>
        </p:nvGrpSpPr>
        <p:grpSpPr>
          <a:xfrm>
            <a:off x="7647246" y="1663486"/>
            <a:ext cx="1362075" cy="1141278"/>
            <a:chOff x="7647246" y="1663486"/>
            <a:chExt cx="1362075" cy="1141278"/>
          </a:xfrm>
        </p:grpSpPr>
        <p:sp>
          <p:nvSpPr>
            <p:cNvPr id="252"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253" name="Picture 2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grpSp>
      <p:sp>
        <p:nvSpPr>
          <p:cNvPr id="27" name="Rounded Rectangle 26"/>
          <p:cNvSpPr/>
          <p:nvPr/>
        </p:nvSpPr>
        <p:spPr>
          <a:xfrm>
            <a:off x="4831971" y="4907483"/>
            <a:ext cx="296176" cy="301688"/>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6">
            <a:extLst>
              <a:ext uri="{FF2B5EF4-FFF2-40B4-BE49-F238E27FC236}">
                <a16:creationId xmlns:a16="http://schemas.microsoft.com/office/drawing/2014/main" id="{6511B364-45A4-47DD-8A41-9C685AE2CDF1}"/>
              </a:ext>
            </a:extLst>
          </p:cNvPr>
          <p:cNvSpPr/>
          <p:nvPr/>
        </p:nvSpPr>
        <p:spPr>
          <a:xfrm>
            <a:off x="2652260" y="2356153"/>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ounded Rectangle 6">
            <a:extLst>
              <a:ext uri="{FF2B5EF4-FFF2-40B4-BE49-F238E27FC236}">
                <a16:creationId xmlns:a16="http://schemas.microsoft.com/office/drawing/2014/main" id="{6511B364-45A4-47DD-8A41-9C685AE2CDF1}"/>
              </a:ext>
            </a:extLst>
          </p:cNvPr>
          <p:cNvSpPr/>
          <p:nvPr/>
        </p:nvSpPr>
        <p:spPr>
          <a:xfrm>
            <a:off x="2672240" y="2356646"/>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9" name="Picture 25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8105" y="3147122"/>
            <a:ext cx="373602" cy="380395"/>
          </a:xfrm>
          <a:prstGeom prst="rect">
            <a:avLst/>
          </a:prstGeom>
        </p:spPr>
      </p:pic>
      <p:pic>
        <p:nvPicPr>
          <p:cNvPr id="260" name="Picture 25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1105" y="3149684"/>
            <a:ext cx="373602" cy="380395"/>
          </a:xfrm>
          <a:prstGeom prst="rect">
            <a:avLst/>
          </a:prstGeom>
        </p:spPr>
      </p:pic>
      <p:pic>
        <p:nvPicPr>
          <p:cNvPr id="261" name="Picture 260">
            <a:extLst>
              <a:ext uri="{FF2B5EF4-FFF2-40B4-BE49-F238E27FC236}">
                <a16:creationId xmlns:a16="http://schemas.microsoft.com/office/drawing/2014/main" id="{A19A0D1F-EB1E-4EBB-9A8F-75D1A51698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35817" y="3375250"/>
            <a:ext cx="373602" cy="380395"/>
          </a:xfrm>
          <a:prstGeom prst="rect">
            <a:avLst/>
          </a:prstGeom>
        </p:spPr>
      </p:pic>
      <p:pic>
        <p:nvPicPr>
          <p:cNvPr id="262" name="Picture 26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20759" y="2855284"/>
            <a:ext cx="925427" cy="1141060"/>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10589" y="4406420"/>
            <a:ext cx="1295400" cy="847725"/>
          </a:xfrm>
          <a:prstGeom prst="rect">
            <a:avLst/>
          </a:prstGeom>
        </p:spPr>
      </p:pic>
      <p:pic>
        <p:nvPicPr>
          <p:cNvPr id="263" name="Picture 26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38068" y="3387507"/>
            <a:ext cx="365369" cy="372012"/>
          </a:xfrm>
          <a:prstGeom prst="rect">
            <a:avLst/>
          </a:prstGeom>
        </p:spPr>
      </p:pic>
      <p:pic>
        <p:nvPicPr>
          <p:cNvPr id="264" name="Picture 26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7816" y="3097865"/>
            <a:ext cx="362641" cy="369235"/>
          </a:xfrm>
          <a:prstGeom prst="rect">
            <a:avLst/>
          </a:prstGeom>
        </p:spPr>
      </p:pic>
      <p:pic>
        <p:nvPicPr>
          <p:cNvPr id="265" name="Picture 26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8752" y="3274639"/>
            <a:ext cx="362566" cy="369158"/>
          </a:xfrm>
          <a:prstGeom prst="rect">
            <a:avLst/>
          </a:prstGeom>
        </p:spPr>
      </p:pic>
      <p:grpSp>
        <p:nvGrpSpPr>
          <p:cNvPr id="29" name="Group 28"/>
          <p:cNvGrpSpPr/>
          <p:nvPr/>
        </p:nvGrpSpPr>
        <p:grpSpPr>
          <a:xfrm>
            <a:off x="3246186" y="3755645"/>
            <a:ext cx="4391453" cy="2051857"/>
            <a:chOff x="3246186" y="3755645"/>
            <a:chExt cx="4391453" cy="2051857"/>
          </a:xfrm>
        </p:grpSpPr>
        <p:cxnSp>
          <p:nvCxnSpPr>
            <p:cNvPr id="115" name="Straight Connector 114"/>
            <p:cNvCxnSpPr>
              <a:cxnSpLocks/>
              <a:endCxn id="167" idx="1"/>
            </p:cNvCxnSpPr>
            <p:nvPr/>
          </p:nvCxnSpPr>
          <p:spPr>
            <a:xfrm>
              <a:off x="3246186" y="3755645"/>
              <a:ext cx="855174" cy="130268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67" name="Rounded Rectangle 166"/>
            <p:cNvSpPr/>
            <p:nvPr/>
          </p:nvSpPr>
          <p:spPr>
            <a:xfrm>
              <a:off x="4101360" y="4309153"/>
              <a:ext cx="1761124" cy="1498349"/>
            </a:xfrm>
            <a:prstGeom prst="roundRect">
              <a:avLst/>
            </a:prstGeom>
            <a:solidFill>
              <a:srgbClr val="0167C1"/>
            </a:solid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ontent Placeholder 4"/>
            <p:cNvSpPr txBox="1">
              <a:spLocks/>
            </p:cNvSpPr>
            <p:nvPr/>
          </p:nvSpPr>
          <p:spPr>
            <a:xfrm>
              <a:off x="4257901" y="4573464"/>
              <a:ext cx="1448875" cy="10007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1800" b="1" kern="0" dirty="0">
                  <a:solidFill>
                    <a:schemeClr val="bg1"/>
                  </a:solidFill>
                </a:rPr>
                <a:t>FSW POLICY</a:t>
              </a:r>
            </a:p>
            <a:p>
              <a:pPr marL="0" indent="0" algn="ctr">
                <a:lnSpc>
                  <a:spcPct val="100000"/>
                </a:lnSpc>
                <a:spcBef>
                  <a:spcPts val="30"/>
                </a:spcBef>
                <a:buFont typeface="Arial"/>
                <a:buNone/>
              </a:pPr>
              <a:r>
                <a:rPr lang="en-US" sz="1800" b="1" kern="0" dirty="0">
                  <a:solidFill>
                    <a:schemeClr val="bg1"/>
                  </a:solidFill>
                </a:rPr>
                <a:t>MANAGER</a:t>
              </a:r>
            </a:p>
          </p:txBody>
        </p:sp>
        <p:cxnSp>
          <p:nvCxnSpPr>
            <p:cNvPr id="186" name="Straight Arrow Connector 185"/>
            <p:cNvCxnSpPr/>
            <p:nvPr/>
          </p:nvCxnSpPr>
          <p:spPr>
            <a:xfrm flipV="1">
              <a:off x="5864507" y="5051409"/>
              <a:ext cx="1773132" cy="13836"/>
            </a:xfrm>
            <a:prstGeom prst="straightConnector1">
              <a:avLst/>
            </a:prstGeom>
            <a:ln w="28575">
              <a:solidFill>
                <a:srgbClr val="F15A24"/>
              </a:solidFill>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27202" y="3080271"/>
            <a:ext cx="862280" cy="1102296"/>
          </a:xfrm>
          <a:prstGeom prst="rect">
            <a:avLst/>
          </a:prstGeom>
        </p:spPr>
      </p:pic>
      <p:grpSp>
        <p:nvGrpSpPr>
          <p:cNvPr id="107" name="Group 106">
            <a:extLst>
              <a:ext uri="{FF2B5EF4-FFF2-40B4-BE49-F238E27FC236}">
                <a16:creationId xmlns:a16="http://schemas.microsoft.com/office/drawing/2014/main" id="{BD00BC4F-1E7D-42C2-B619-6BED18545605}"/>
              </a:ext>
            </a:extLst>
          </p:cNvPr>
          <p:cNvGrpSpPr/>
          <p:nvPr/>
        </p:nvGrpSpPr>
        <p:grpSpPr>
          <a:xfrm>
            <a:off x="3177852" y="2738417"/>
            <a:ext cx="4456120" cy="1467995"/>
            <a:chOff x="3181519" y="2746938"/>
            <a:chExt cx="4456120" cy="1467995"/>
          </a:xfrm>
        </p:grpSpPr>
        <p:cxnSp>
          <p:nvCxnSpPr>
            <p:cNvPr id="108" name="Straight Arrow Connector 107">
              <a:extLst>
                <a:ext uri="{FF2B5EF4-FFF2-40B4-BE49-F238E27FC236}">
                  <a16:creationId xmlns:a16="http://schemas.microsoft.com/office/drawing/2014/main" id="{22CC5FF5-820C-4179-B6F4-8EF06E0890F8}"/>
                </a:ext>
              </a:extLst>
            </p:cNvPr>
            <p:cNvCxnSpPr>
              <a:cxnSpLocks/>
            </p:cNvCxnSpPr>
            <p:nvPr/>
          </p:nvCxnSpPr>
          <p:spPr>
            <a:xfrm flipV="1">
              <a:off x="3181519" y="3467101"/>
              <a:ext cx="4456120" cy="13738"/>
            </a:xfrm>
            <a:prstGeom prst="straightConnector1">
              <a:avLst/>
            </a:prstGeom>
            <a:ln w="12700">
              <a:solidFill>
                <a:schemeClr val="tx1">
                  <a:lumMod val="65000"/>
                  <a:lumOff val="35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109" name="Rounded Rectangle 115">
              <a:extLst>
                <a:ext uri="{FF2B5EF4-FFF2-40B4-BE49-F238E27FC236}">
                  <a16:creationId xmlns:a16="http://schemas.microsoft.com/office/drawing/2014/main" id="{101715ED-1A78-4272-A744-3450805CB959}"/>
                </a:ext>
              </a:extLst>
            </p:cNvPr>
            <p:cNvSpPr/>
            <p:nvPr/>
          </p:nvSpPr>
          <p:spPr>
            <a:xfrm>
              <a:off x="4103383" y="27469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88378" y="2135214"/>
            <a:ext cx="925131" cy="2610166"/>
            <a:chOff x="-1208109" y="2149926"/>
            <a:chExt cx="925131" cy="2610166"/>
          </a:xfrm>
        </p:grpSpPr>
        <p:pic>
          <p:nvPicPr>
            <p:cNvPr id="96" name="Picture 9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97" name="Picture 9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98" name="Picture 9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sp>
        <p:nvSpPr>
          <p:cNvPr id="5" name="TextBox 4">
            <a:extLst>
              <a:ext uri="{FF2B5EF4-FFF2-40B4-BE49-F238E27FC236}">
                <a16:creationId xmlns:a16="http://schemas.microsoft.com/office/drawing/2014/main" id="{B56C312D-9183-4C95-87C7-2C61AA248254}"/>
              </a:ext>
            </a:extLst>
          </p:cNvPr>
          <p:cNvSpPr txBox="1"/>
          <p:nvPr/>
        </p:nvSpPr>
        <p:spPr>
          <a:xfrm>
            <a:off x="9963398" y="5490376"/>
            <a:ext cx="1223797" cy="338554"/>
          </a:xfrm>
          <a:prstGeom prst="rect">
            <a:avLst/>
          </a:prstGeom>
          <a:noFill/>
        </p:spPr>
        <p:txBody>
          <a:bodyPr wrap="none" rtlCol="0">
            <a:spAutoFit/>
          </a:bodyPr>
          <a:lstStyle/>
          <a:p>
            <a:r>
              <a:rPr lang="en-US" sz="1600" b="1" dirty="0">
                <a:solidFill>
                  <a:srgbClr val="0167C1"/>
                </a:solidFill>
              </a:rPr>
              <a:t>CCA / SCB</a:t>
            </a:r>
          </a:p>
        </p:txBody>
      </p:sp>
      <p:pic>
        <p:nvPicPr>
          <p:cNvPr id="11" name="Picture 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71901" y="4400635"/>
            <a:ext cx="911191" cy="1091625"/>
          </a:xfrm>
          <a:prstGeom prst="rect">
            <a:avLst/>
          </a:prstGeom>
        </p:spPr>
      </p:pic>
      <p:pic>
        <p:nvPicPr>
          <p:cNvPr id="12" name="Picture 1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063572" y="4400635"/>
            <a:ext cx="911191" cy="1091625"/>
          </a:xfrm>
          <a:prstGeom prst="rect">
            <a:avLst/>
          </a:prstGeom>
        </p:spPr>
      </p:pic>
      <p:pic>
        <p:nvPicPr>
          <p:cNvPr id="13" name="Picture 1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063572" y="4400635"/>
            <a:ext cx="911191" cy="1091625"/>
          </a:xfrm>
          <a:prstGeom prst="rect">
            <a:avLst/>
          </a:prstGeom>
        </p:spPr>
      </p:pic>
      <p:sp>
        <p:nvSpPr>
          <p:cNvPr id="111" name="Rounded Rectangle 110"/>
          <p:cNvSpPr/>
          <p:nvPr/>
        </p:nvSpPr>
        <p:spPr>
          <a:xfrm>
            <a:off x="2407653" y="5962817"/>
            <a:ext cx="159324" cy="159324"/>
          </a:xfrm>
          <a:prstGeom prst="roundRect">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2529371" y="5883024"/>
            <a:ext cx="1652504" cy="338554"/>
          </a:xfrm>
          <a:prstGeom prst="rect">
            <a:avLst/>
          </a:prstGeom>
          <a:noFill/>
        </p:spPr>
        <p:txBody>
          <a:bodyPr wrap="none" rtlCol="0">
            <a:spAutoFit/>
          </a:bodyPr>
          <a:lstStyle/>
          <a:p>
            <a:r>
              <a:rPr lang="en-US" sz="1600" dirty="0">
                <a:latin typeface="Avenir LT Std 55 Roman" panose="020B0703020203020204" pitchFamily="34" charset="0"/>
              </a:rPr>
              <a:t>Protected Data</a:t>
            </a:r>
          </a:p>
        </p:txBody>
      </p:sp>
      <p:sp>
        <p:nvSpPr>
          <p:cNvPr id="120" name="Content Placeholder 4"/>
          <p:cNvSpPr txBox="1">
            <a:spLocks/>
          </p:cNvSpPr>
          <p:nvPr/>
        </p:nvSpPr>
        <p:spPr>
          <a:xfrm>
            <a:off x="4282872" y="3068088"/>
            <a:ext cx="1448875" cy="763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2000" b="1" kern="0" dirty="0">
                <a:solidFill>
                  <a:schemeClr val="bg2">
                    <a:lumMod val="50000"/>
                  </a:schemeClr>
                </a:solidFill>
              </a:rPr>
              <a:t>BACKUP SOFTWARE</a:t>
            </a:r>
          </a:p>
        </p:txBody>
      </p:sp>
      <p:sp>
        <p:nvSpPr>
          <p:cNvPr id="18" name="TextBox 17">
            <a:extLst>
              <a:ext uri="{FF2B5EF4-FFF2-40B4-BE49-F238E27FC236}">
                <a16:creationId xmlns:a16="http://schemas.microsoft.com/office/drawing/2014/main" id="{23716C80-6828-A730-22D3-39C2F45A83D3}"/>
              </a:ext>
            </a:extLst>
          </p:cNvPr>
          <p:cNvSpPr txBox="1"/>
          <p:nvPr/>
        </p:nvSpPr>
        <p:spPr>
          <a:xfrm>
            <a:off x="11410402" y="2370102"/>
            <a:ext cx="393056" cy="307777"/>
          </a:xfrm>
          <a:prstGeom prst="rect">
            <a:avLst/>
          </a:prstGeom>
          <a:noFill/>
        </p:spPr>
        <p:txBody>
          <a:bodyPr wrap="none" rtlCol="0">
            <a:spAutoFit/>
          </a:bodyPr>
          <a:lstStyle/>
          <a:p>
            <a:r>
              <a:rPr lang="en-US" sz="1400" dirty="0">
                <a:latin typeface="Avenir LT Std 65 Medium" panose="020B0603020203020204" pitchFamily="34" charset="0"/>
              </a:rPr>
              <a:t>DR</a:t>
            </a:r>
          </a:p>
        </p:txBody>
      </p:sp>
      <p:sp>
        <p:nvSpPr>
          <p:cNvPr id="19" name="TextBox 18">
            <a:extLst>
              <a:ext uri="{FF2B5EF4-FFF2-40B4-BE49-F238E27FC236}">
                <a16:creationId xmlns:a16="http://schemas.microsoft.com/office/drawing/2014/main" id="{711CC8BD-E974-5A2A-CCA9-0BAE86192736}"/>
              </a:ext>
            </a:extLst>
          </p:cNvPr>
          <p:cNvSpPr txBox="1"/>
          <p:nvPr/>
        </p:nvSpPr>
        <p:spPr>
          <a:xfrm>
            <a:off x="11232565" y="3056482"/>
            <a:ext cx="748731" cy="307777"/>
          </a:xfrm>
          <a:prstGeom prst="rect">
            <a:avLst/>
          </a:prstGeom>
          <a:noFill/>
        </p:spPr>
        <p:txBody>
          <a:bodyPr wrap="none" rtlCol="0">
            <a:spAutoFit/>
          </a:bodyPr>
          <a:lstStyle/>
          <a:p>
            <a:r>
              <a:rPr lang="en-US" sz="1400" dirty="0">
                <a:latin typeface="Avenir LT Std 65 Medium" panose="020B0603020203020204" pitchFamily="34" charset="0"/>
              </a:rPr>
              <a:t>DevOps</a:t>
            </a:r>
          </a:p>
        </p:txBody>
      </p:sp>
      <p:sp>
        <p:nvSpPr>
          <p:cNvPr id="20" name="TextBox 19">
            <a:extLst>
              <a:ext uri="{FF2B5EF4-FFF2-40B4-BE49-F238E27FC236}">
                <a16:creationId xmlns:a16="http://schemas.microsoft.com/office/drawing/2014/main" id="{0E3858BD-D38F-E70C-9785-A5B7E1C55FDD}"/>
              </a:ext>
            </a:extLst>
          </p:cNvPr>
          <p:cNvSpPr txBox="1"/>
          <p:nvPr/>
        </p:nvSpPr>
        <p:spPr>
          <a:xfrm>
            <a:off x="11118463" y="3756503"/>
            <a:ext cx="976934" cy="307777"/>
          </a:xfrm>
          <a:prstGeom prst="rect">
            <a:avLst/>
          </a:prstGeom>
          <a:noFill/>
        </p:spPr>
        <p:txBody>
          <a:bodyPr wrap="none" rtlCol="0">
            <a:spAutoFit/>
          </a:bodyPr>
          <a:lstStyle/>
          <a:p>
            <a:r>
              <a:rPr lang="en-US" sz="1400" dirty="0">
                <a:latin typeface="Avenir LT Std 65 Medium" panose="020B0603020203020204" pitchFamily="34" charset="0"/>
              </a:rPr>
              <a:t>SharePoint</a:t>
            </a:r>
          </a:p>
        </p:txBody>
      </p:sp>
      <p:grpSp>
        <p:nvGrpSpPr>
          <p:cNvPr id="23" name="Group 22">
            <a:extLst>
              <a:ext uri="{FF2B5EF4-FFF2-40B4-BE49-F238E27FC236}">
                <a16:creationId xmlns:a16="http://schemas.microsoft.com/office/drawing/2014/main" id="{B5CBEE7D-F6E8-49E7-CB01-30BCD32DB21D}"/>
              </a:ext>
            </a:extLst>
          </p:cNvPr>
          <p:cNvGrpSpPr/>
          <p:nvPr/>
        </p:nvGrpSpPr>
        <p:grpSpPr>
          <a:xfrm>
            <a:off x="11378330" y="1955733"/>
            <a:ext cx="457200" cy="1861289"/>
            <a:chOff x="11376782" y="1955733"/>
            <a:chExt cx="457200" cy="1861289"/>
          </a:xfrm>
        </p:grpSpPr>
        <p:pic>
          <p:nvPicPr>
            <p:cNvPr id="26" name="Picture 25">
              <a:extLst>
                <a:ext uri="{FF2B5EF4-FFF2-40B4-BE49-F238E27FC236}">
                  <a16:creationId xmlns:a16="http://schemas.microsoft.com/office/drawing/2014/main" id="{72AEA69B-7FA1-1C9B-3D49-DF2771D811C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376782" y="1955733"/>
              <a:ext cx="457200" cy="457200"/>
            </a:xfrm>
            <a:prstGeom prst="rect">
              <a:avLst/>
            </a:prstGeom>
          </p:spPr>
        </p:pic>
        <p:pic>
          <p:nvPicPr>
            <p:cNvPr id="28" name="Picture 27">
              <a:extLst>
                <a:ext uri="{FF2B5EF4-FFF2-40B4-BE49-F238E27FC236}">
                  <a16:creationId xmlns:a16="http://schemas.microsoft.com/office/drawing/2014/main" id="{08150611-3033-27F4-8C5F-66EDA999892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376782" y="2662457"/>
              <a:ext cx="457200" cy="457200"/>
            </a:xfrm>
            <a:prstGeom prst="rect">
              <a:avLst/>
            </a:prstGeom>
          </p:spPr>
        </p:pic>
        <p:pic>
          <p:nvPicPr>
            <p:cNvPr id="30" name="Picture 29">
              <a:extLst>
                <a:ext uri="{FF2B5EF4-FFF2-40B4-BE49-F238E27FC236}">
                  <a16:creationId xmlns:a16="http://schemas.microsoft.com/office/drawing/2014/main" id="{BD8AD582-63DF-0641-3821-C720394AF65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376782" y="3359822"/>
              <a:ext cx="457200" cy="457200"/>
            </a:xfrm>
            <a:prstGeom prst="rect">
              <a:avLst/>
            </a:prstGeom>
          </p:spPr>
        </p:pic>
      </p:grpSp>
    </p:spTree>
    <p:extLst>
      <p:ext uri="{BB962C8B-B14F-4D97-AF65-F5344CB8AC3E}">
        <p14:creationId xmlns:p14="http://schemas.microsoft.com/office/powerpoint/2010/main" val="20400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31000" decel="69000" fill="hold" grpId="0" nodeType="clickEffect">
                                  <p:stCondLst>
                                    <p:cond delay="0"/>
                                  </p:stCondLst>
                                  <p:childTnLst>
                                    <p:animMotion origin="layout" path="M 3.54167E-6 -0.00023 C 0.06041 0.0581 0.18203 0.14791 0.18242 0.14375 C 0.18151 0.14653 0.45338 0.14514 0.45195 0.14398 C 0.45534 0.14467 0.53359 0.16319 0.575 0.16944 " pathEditMode="relative" rAng="0" ptsTypes="AAAA">
                                      <p:cBhvr>
                                        <p:cTn id="15" dur="1300" fill="hold"/>
                                        <p:tgtEl>
                                          <p:spTgt spid="257"/>
                                        </p:tgtEl>
                                        <p:attrNameLst>
                                          <p:attrName>ppt_x</p:attrName>
                                          <p:attrName>ppt_y</p:attrName>
                                        </p:attrNameLst>
                                      </p:cBhvr>
                                      <p:rCtr x="28750" y="8472"/>
                                    </p:animMotion>
                                  </p:childTnLst>
                                  <p:subTnLst>
                                    <p:set>
                                      <p:cBhvr override="childStyle">
                                        <p:cTn dur="1" fill="hold" display="0" masterRel="sameClick" afterEffect="1">
                                          <p:stCondLst>
                                            <p:cond evt="end" delay="0">
                                              <p:tn val="14"/>
                                            </p:cond>
                                          </p:stCondLst>
                                        </p:cTn>
                                        <p:tgtEl>
                                          <p:spTgt spid="257"/>
                                        </p:tgtEl>
                                        <p:attrNameLst>
                                          <p:attrName>style.visibility</p:attrName>
                                        </p:attrNameLst>
                                      </p:cBhvr>
                                      <p:to>
                                        <p:strVal val="hidden"/>
                                      </p:to>
                                    </p:set>
                                  </p:subTnLst>
                                </p:cTn>
                              </p:par>
                            </p:childTnLst>
                          </p:cTn>
                        </p:par>
                        <p:par>
                          <p:cTn id="16" fill="hold">
                            <p:stCondLst>
                              <p:cond delay="1300"/>
                            </p:stCondLst>
                            <p:childTnLst>
                              <p:par>
                                <p:cTn id="17" presetID="1" presetClass="entr" presetSubtype="0" fill="hold" nodeType="afterEffect">
                                  <p:stCondLst>
                                    <p:cond delay="0"/>
                                  </p:stCondLst>
                                  <p:childTnLst>
                                    <p:set>
                                      <p:cBhvr>
                                        <p:cTn id="18" dur="1" fill="hold">
                                          <p:stCondLst>
                                            <p:cond delay="9"/>
                                          </p:stCondLst>
                                        </p:cTn>
                                        <p:tgtEl>
                                          <p:spTgt spid="256"/>
                                        </p:tgtEl>
                                        <p:attrNameLst>
                                          <p:attrName>style.visibility</p:attrName>
                                        </p:attrNameLst>
                                      </p:cBhvr>
                                      <p:to>
                                        <p:strVal val="visible"/>
                                      </p:to>
                                    </p:set>
                                  </p:childTnLst>
                                </p:cTn>
                              </p:par>
                              <p:par>
                                <p:cTn id="19" presetID="0" presetClass="path" presetSubtype="0" accel="36000" decel="64000" fill="hold" grpId="0" nodeType="withEffect">
                                  <p:stCondLst>
                                    <p:cond delay="0"/>
                                  </p:stCondLst>
                                  <p:childTnLst>
                                    <p:animMotion origin="layout" path="M 1.45833E-6 3.7037E-6 L 1.45833E-6 3.7037E-6 C 0.01133 -0.00139 0.01315 -0.00139 0.02357 -0.00347 C 0.03763 -0.00625 0.02552 -0.00417 0.03841 -0.00695 C 0.04037 -0.00741 0.05287 -0.00972 0.05521 -0.01042 C 0.07617 -0.01736 0.05013 -0.01111 0.07096 -0.01574 C 0.09271 -0.03033 0.07487 -0.01991 0.12227 -0.02454 C 0.1263 -0.025 0.13021 -0.02616 0.13412 -0.02639 C 0.15951 -0.02685 0.18477 -0.02639 0.21016 -0.02639 L 0.65234 0.03171 " pathEditMode="relative" ptsTypes="AAAAAAAAAA">
                                      <p:cBhvr>
                                        <p:cTn id="20" dur="1250" fill="hold"/>
                                        <p:tgtEl>
                                          <p:spTgt spid="225"/>
                                        </p:tgtEl>
                                        <p:attrNameLst>
                                          <p:attrName>ppt_x</p:attrName>
                                          <p:attrName>ppt_y</p:attrName>
                                        </p:attrNameLst>
                                      </p:cBhvr>
                                    </p:animMotion>
                                  </p:childTnLst>
                                  <p:subTnLst>
                                    <p:set>
                                      <p:cBhvr override="childStyle">
                                        <p:cTn dur="1" fill="hold" display="0" masterRel="sameClick" afterEffect="1">
                                          <p:stCondLst>
                                            <p:cond evt="end" delay="0">
                                              <p:tn val="19"/>
                                            </p:cond>
                                          </p:stCondLst>
                                        </p:cTn>
                                        <p:tgtEl>
                                          <p:spTgt spid="225"/>
                                        </p:tgtEl>
                                        <p:attrNameLst>
                                          <p:attrName>style.visibility</p:attrName>
                                        </p:attrNameLst>
                                      </p:cBhvr>
                                      <p:to>
                                        <p:strVal val="hidden"/>
                                      </p:to>
                                    </p:set>
                                  </p:subTnLst>
                                </p:cTn>
                              </p:par>
                            </p:childTnLst>
                          </p:cTn>
                        </p:par>
                        <p:par>
                          <p:cTn id="21" fill="hold">
                            <p:stCondLst>
                              <p:cond delay="255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50"/>
                                        <p:tgtEl>
                                          <p:spTgt spid="25"/>
                                        </p:tgtEl>
                                      </p:cBhvr>
                                    </p:animEffect>
                                  </p:childTnLst>
                                </p:cTn>
                              </p:par>
                            </p:childTnLst>
                          </p:cTn>
                        </p:par>
                        <p:par>
                          <p:cTn id="25" fill="hold">
                            <p:stCondLst>
                              <p:cond delay="2800"/>
                            </p:stCondLst>
                            <p:childTnLst>
                              <p:par>
                                <p:cTn id="26" presetID="0" presetClass="path" presetSubtype="0" accel="28000" decel="72000" fill="hold" nodeType="afterEffect">
                                  <p:stCondLst>
                                    <p:cond delay="0"/>
                                  </p:stCondLst>
                                  <p:childTnLst>
                                    <p:animMotion origin="layout" path="M 6.25E-7 7.40741E-7 L 0.18346 0.25417 L 0.64935 0.24167 " pathEditMode="relative" ptsTypes="AAA">
                                      <p:cBhvr>
                                        <p:cTn id="27" dur="1250" fill="hold"/>
                                        <p:tgtEl>
                                          <p:spTgt spid="259"/>
                                        </p:tgtEl>
                                        <p:attrNameLst>
                                          <p:attrName>ppt_x</p:attrName>
                                          <p:attrName>ppt_y</p:attrName>
                                        </p:attrNameLst>
                                      </p:cBhvr>
                                    </p:animMotion>
                                  </p:childTnLst>
                                  <p:subTnLst>
                                    <p:set>
                                      <p:cBhvr override="childStyle">
                                        <p:cTn dur="1" fill="hold" display="0" masterRel="sameClick" afterEffect="1">
                                          <p:stCondLst>
                                            <p:cond evt="end" delay="0">
                                              <p:tn val="26"/>
                                            </p:cond>
                                          </p:stCondLst>
                                        </p:cTn>
                                        <p:tgtEl>
                                          <p:spTgt spid="259"/>
                                        </p:tgtEl>
                                        <p:attrNameLst>
                                          <p:attrName>style.visibility</p:attrName>
                                        </p:attrNameLst>
                                      </p:cBhvr>
                                      <p:to>
                                        <p:strVal val="hidden"/>
                                      </p:to>
                                    </p:set>
                                  </p:subTnLst>
                                </p:cTn>
                              </p:par>
                            </p:childTnLst>
                          </p:cTn>
                        </p:par>
                        <p:par>
                          <p:cTn id="28" fill="hold">
                            <p:stCondLst>
                              <p:cond delay="405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0" presetClass="path" presetSubtype="0" accel="50000" decel="50000" fill="hold" nodeType="withEffect">
                                  <p:stCondLst>
                                    <p:cond delay="0"/>
                                  </p:stCondLst>
                                  <p:childTnLst>
                                    <p:animMotion origin="layout" path="M 2.08333E-6 -3.7037E-7 L 2.08333E-6 -3.7037E-7 C 0.00222 0.00694 0.0043 0.01412 0.0069 0.02083 C 0.01029 0.03009 0.01771 0.04722 0.01771 0.04722 L 0.17071 0.26319 L 0.6375 0.23842 " pathEditMode="relative" ptsTypes="AAAAAA">
                                      <p:cBhvr>
                                        <p:cTn id="33" dur="1250" fill="hold"/>
                                        <p:tgtEl>
                                          <p:spTgt spid="260"/>
                                        </p:tgtEl>
                                        <p:attrNameLst>
                                          <p:attrName>ppt_x</p:attrName>
                                          <p:attrName>ppt_y</p:attrName>
                                        </p:attrNameLst>
                                      </p:cBhvr>
                                    </p:animMotion>
                                  </p:childTnLst>
                                  <p:subTnLst>
                                    <p:set>
                                      <p:cBhvr override="childStyle">
                                        <p:cTn dur="1" fill="hold" display="0" masterRel="sameClick" afterEffect="1">
                                          <p:stCondLst>
                                            <p:cond evt="end" delay="0">
                                              <p:tn val="32"/>
                                            </p:cond>
                                          </p:stCondLst>
                                        </p:cTn>
                                        <p:tgtEl>
                                          <p:spTgt spid="260"/>
                                        </p:tgtEl>
                                        <p:attrNameLst>
                                          <p:attrName>style.visibility</p:attrName>
                                        </p:attrNameLst>
                                      </p:cBhvr>
                                      <p:to>
                                        <p:strVal val="hidden"/>
                                      </p:to>
                                    </p:set>
                                  </p:subTnLst>
                                </p:cTn>
                              </p:par>
                            </p:childTnLst>
                          </p:cTn>
                        </p:par>
                        <p:par>
                          <p:cTn id="34" fill="hold">
                            <p:stCondLst>
                              <p:cond delay="53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0" presetClass="path" presetSubtype="0" accel="50000" decel="50000" fill="hold" nodeType="withEffect">
                                  <p:stCondLst>
                                    <p:cond delay="0"/>
                                  </p:stCondLst>
                                  <p:childTnLst>
                                    <p:animMotion origin="layout" path="M -4.16667E-7 2.59259E-6 L 0.17461 0.23171 L 0.62865 0.21921 " pathEditMode="relative" rAng="0" ptsTypes="AAA">
                                      <p:cBhvr>
                                        <p:cTn id="39" dur="1250" fill="hold"/>
                                        <p:tgtEl>
                                          <p:spTgt spid="261"/>
                                        </p:tgtEl>
                                        <p:attrNameLst>
                                          <p:attrName>ppt_x</p:attrName>
                                          <p:attrName>ppt_y</p:attrName>
                                        </p:attrNameLst>
                                      </p:cBhvr>
                                      <p:rCtr x="31432" y="11574"/>
                                    </p:animMotion>
                                  </p:childTnLst>
                                  <p:subTnLst>
                                    <p:set>
                                      <p:cBhvr override="childStyle">
                                        <p:cTn dur="1" fill="hold" display="0" masterRel="sameClick" afterEffect="1">
                                          <p:stCondLst>
                                            <p:cond evt="end" delay="0">
                                              <p:tn val="38"/>
                                            </p:cond>
                                          </p:stCondLst>
                                        </p:cTn>
                                        <p:tgtEl>
                                          <p:spTgt spid="261"/>
                                        </p:tgtEl>
                                        <p:attrNameLst>
                                          <p:attrName>style.visibility</p:attrName>
                                        </p:attrNameLst>
                                      </p:cBhvr>
                                      <p:to>
                                        <p:strVal val="hidden"/>
                                      </p:to>
                                    </p:set>
                                  </p:subTnLst>
                                </p:cTn>
                              </p:par>
                            </p:childTnLst>
                          </p:cTn>
                        </p:par>
                        <p:par>
                          <p:cTn id="40" fill="hold">
                            <p:stCondLst>
                              <p:cond delay="655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7050"/>
                            </p:stCondLst>
                            <p:childTnLst>
                              <p:par>
                                <p:cTn id="45" presetID="42"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par>
                          <p:cTn id="54" fill="hold">
                            <p:stCondLst>
                              <p:cond delay="0"/>
                            </p:stCondLst>
                            <p:childTnLst>
                              <p:par>
                                <p:cTn id="55" presetID="0" presetClass="path" presetSubtype="0" accel="50000" decel="50000" fill="hold" grpId="0" nodeType="afterEffect">
                                  <p:stCondLst>
                                    <p:cond delay="0"/>
                                  </p:stCondLst>
                                  <p:childTnLst>
                                    <p:animMotion origin="layout" path="M -1.04167E-6 4.07407E-6 L 0.46172 -0.17801 " pathEditMode="relative" rAng="0" ptsTypes="AA">
                                      <p:cBhvr>
                                        <p:cTn id="56" dur="1750" fill="hold"/>
                                        <p:tgtEl>
                                          <p:spTgt spid="27"/>
                                        </p:tgtEl>
                                        <p:attrNameLst>
                                          <p:attrName>ppt_x</p:attrName>
                                          <p:attrName>ppt_y</p:attrName>
                                        </p:attrNameLst>
                                      </p:cBhvr>
                                      <p:rCtr x="23086" y="-8912"/>
                                    </p:animMotion>
                                  </p:childTnLst>
                                  <p:subTnLst>
                                    <p:set>
                                      <p:cBhvr override="childStyle">
                                        <p:cTn dur="1" fill="hold" display="0" masterRel="sameClick" afterEffect="1">
                                          <p:stCondLst>
                                            <p:cond evt="end" delay="0">
                                              <p:tn val="55"/>
                                            </p:cond>
                                          </p:stCondLst>
                                        </p:cTn>
                                        <p:tgtEl>
                                          <p:spTgt spid="27"/>
                                        </p:tgtEl>
                                        <p:attrNameLst>
                                          <p:attrName>style.visibility</p:attrName>
                                        </p:attrNameLst>
                                      </p:cBhvr>
                                      <p:to>
                                        <p:strVal val="hidden"/>
                                      </p:to>
                                    </p:set>
                                  </p:subTnLst>
                                </p:cTn>
                              </p:par>
                            </p:childTnLst>
                          </p:cTn>
                        </p:par>
                        <p:par>
                          <p:cTn id="57" fill="hold">
                            <p:stCondLst>
                              <p:cond delay="1750"/>
                            </p:stCondLst>
                            <p:childTnLst>
                              <p:par>
                                <p:cTn id="58" presetID="10"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7" grpId="0" animBg="1"/>
      <p:bldP spid="27" grpId="1" animBg="1"/>
      <p:bldP spid="257" grpId="0" animBg="1"/>
      <p:bldP spid="5" grpId="0"/>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 name="Group 246"/>
          <p:cNvGrpSpPr/>
          <p:nvPr/>
        </p:nvGrpSpPr>
        <p:grpSpPr>
          <a:xfrm>
            <a:off x="1868190" y="1245167"/>
            <a:ext cx="3671547" cy="1349370"/>
            <a:chOff x="7462847" y="1604501"/>
            <a:chExt cx="3671547" cy="1349370"/>
          </a:xfrm>
        </p:grpSpPr>
        <p:sp>
          <p:nvSpPr>
            <p:cNvPr id="248" name="Rounded Rectangle 247"/>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p:cNvCxnSpPr/>
            <p:nvPr/>
          </p:nvCxnSpPr>
          <p:spPr>
            <a:xfrm>
              <a:off x="925971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CA207BE5-EEEE-4D71-B9E5-7A46EEACD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037" y="1339634"/>
            <a:ext cx="1362075" cy="876300"/>
          </a:xfrm>
          <a:prstGeom prst="rect">
            <a:avLst/>
          </a:prstGeom>
        </p:spPr>
      </p:pic>
      <p:grpSp>
        <p:nvGrpSpPr>
          <p:cNvPr id="42" name="Group 41"/>
          <p:cNvGrpSpPr/>
          <p:nvPr/>
        </p:nvGrpSpPr>
        <p:grpSpPr>
          <a:xfrm>
            <a:off x="1868189" y="2698033"/>
            <a:ext cx="3671547" cy="1308163"/>
            <a:chOff x="7462847" y="1617799"/>
            <a:chExt cx="3671547" cy="1308163"/>
          </a:xfrm>
        </p:grpSpPr>
        <p:sp>
          <p:nvSpPr>
            <p:cNvPr id="43" name="Rounded Rectangle 42"/>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563" y="1637435"/>
            <a:ext cx="630759" cy="618745"/>
          </a:xfrm>
          <a:prstGeom prst="rect">
            <a:avLst/>
          </a:prstGeom>
        </p:spPr>
      </p:pic>
      <p:pic>
        <p:nvPicPr>
          <p:cNvPr id="256" name="Picture 2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953" y="1647336"/>
            <a:ext cx="620326" cy="608511"/>
          </a:xfrm>
          <a:prstGeom prst="rect">
            <a:avLst/>
          </a:prstGeom>
        </p:spPr>
      </p:pic>
      <p:sp>
        <p:nvSpPr>
          <p:cNvPr id="6" name="Title 5"/>
          <p:cNvSpPr>
            <a:spLocks noGrp="1"/>
          </p:cNvSpPr>
          <p:nvPr>
            <p:ph type="title"/>
          </p:nvPr>
        </p:nvSpPr>
        <p:spPr/>
        <p:txBody>
          <a:bodyPr>
            <a:normAutofit/>
          </a:bodyPr>
          <a:lstStyle/>
          <a:p>
            <a:r>
              <a:rPr lang="en-US" dirty="0">
                <a:solidFill>
                  <a:srgbClr val="0070C0"/>
                </a:solidFill>
                <a:latin typeface="Avenir LT Std 65 Medium" panose="020B0603020203020204" pitchFamily="34" charset="0"/>
              </a:rPr>
              <a:t>restorVau</a:t>
            </a:r>
            <a:r>
              <a:rPr lang="en-US" dirty="0">
                <a:solidFill>
                  <a:srgbClr val="0167C1"/>
                </a:solidFill>
                <a:latin typeface="Avenir LT Std 65 Medium" panose="020B0603020203020204" pitchFamily="34" charset="0"/>
              </a:rPr>
              <a:t>lt – </a:t>
            </a:r>
            <a:r>
              <a:rPr lang="en-US" dirty="0"/>
              <a:t>Compliance Assured</a:t>
            </a:r>
          </a:p>
        </p:txBody>
      </p:sp>
      <p:sp>
        <p:nvSpPr>
          <p:cNvPr id="8" name="Text Placeholder 7">
            <a:extLst>
              <a:ext uri="{FF2B5EF4-FFF2-40B4-BE49-F238E27FC236}">
                <a16:creationId xmlns:a16="http://schemas.microsoft.com/office/drawing/2014/main" id="{B4488D07-C288-4091-AB45-F3D1478EA2F7}"/>
              </a:ext>
            </a:extLst>
          </p:cNvPr>
          <p:cNvSpPr>
            <a:spLocks noGrp="1"/>
          </p:cNvSpPr>
          <p:nvPr>
            <p:ph type="body" idx="4294967295"/>
          </p:nvPr>
        </p:nvSpPr>
        <p:spPr>
          <a:xfrm>
            <a:off x="6278563" y="1282700"/>
            <a:ext cx="5913437" cy="4906963"/>
          </a:xfrm>
        </p:spPr>
        <p:txBody>
          <a:bodyPr>
            <a:noAutofit/>
          </a:bodyPr>
          <a:lstStyle/>
          <a:p>
            <a:pPr>
              <a:lnSpc>
                <a:spcPct val="100000"/>
              </a:lnSpc>
              <a:spcBef>
                <a:spcPts val="600"/>
              </a:spcBef>
            </a:pPr>
            <a:r>
              <a:rPr lang="en-US" sz="2400" i="1" dirty="0">
                <a:solidFill>
                  <a:srgbClr val="0167C1"/>
                </a:solidFill>
                <a:latin typeface="Avenir LT 65 Medium" panose="02000603020000020003" pitchFamily="2" charset="0"/>
              </a:rPr>
              <a:t>Trusted Systems</a:t>
            </a:r>
            <a:r>
              <a:rPr lang="en-US" sz="2400" dirty="0">
                <a:solidFill>
                  <a:srgbClr val="0167C1"/>
                </a:solidFill>
                <a:latin typeface="Avenir LT 65 Medium" panose="02000603020000020003" pitchFamily="2" charset="0"/>
              </a:rPr>
              <a:t> compliant storage</a:t>
            </a:r>
          </a:p>
          <a:p>
            <a:pPr lvl="1">
              <a:lnSpc>
                <a:spcPct val="100000"/>
              </a:lnSpc>
              <a:spcBef>
                <a:spcPts val="600"/>
              </a:spcBef>
            </a:pPr>
            <a:r>
              <a:rPr lang="en-US" sz="1600" dirty="0">
                <a:solidFill>
                  <a:srgbClr val="7F7F7F"/>
                </a:solidFill>
                <a:latin typeface="Avenir LT 65 Medium" panose="02000603020000020003" pitchFamily="2" charset="0"/>
              </a:rPr>
              <a:t>Immutable storage, </a:t>
            </a:r>
            <a:r>
              <a:rPr lang="en-US" sz="1600" dirty="0">
                <a:solidFill>
                  <a:schemeClr val="tx1">
                    <a:lumMod val="50000"/>
                    <a:lumOff val="50000"/>
                  </a:schemeClr>
                </a:solidFill>
                <a:latin typeface="Avenir LT 65 Medium" panose="02000603020000020003" pitchFamily="2" charset="0"/>
              </a:rPr>
              <a:t>Impervious to ransomware</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Assured data integrity with redundant copy</a:t>
            </a:r>
          </a:p>
          <a:p>
            <a:pPr lvl="1">
              <a:lnSpc>
                <a:spcPct val="100000"/>
              </a:lnSpc>
              <a:spcBef>
                <a:spcPts val="600"/>
              </a:spcBef>
            </a:pPr>
            <a:endParaRPr lang="en-US" sz="2000" dirty="0">
              <a:solidFill>
                <a:srgbClr val="0167C1"/>
              </a:solidFill>
              <a:latin typeface="Avenir LT 65 Medium" panose="02000603020000020003" pitchFamily="2" charset="0"/>
            </a:endParaRPr>
          </a:p>
          <a:p>
            <a:pPr>
              <a:lnSpc>
                <a:spcPct val="100000"/>
              </a:lnSpc>
              <a:spcBef>
                <a:spcPts val="600"/>
              </a:spcBef>
            </a:pPr>
            <a:r>
              <a:rPr lang="en-US" sz="2400" dirty="0">
                <a:solidFill>
                  <a:srgbClr val="0167C1"/>
                </a:solidFill>
                <a:latin typeface="Avenir LT 65 Medium" panose="02000603020000020003" pitchFamily="2" charset="0"/>
              </a:rPr>
              <a:t>500x faster recovery and </a:t>
            </a:r>
            <a:r>
              <a:rPr lang="en-US" sz="2400" i="1" dirty="0">
                <a:solidFill>
                  <a:srgbClr val="0167C1"/>
                </a:solidFill>
                <a:latin typeface="Avenir LT 65 Medium" panose="02000603020000020003" pitchFamily="2" charset="0"/>
              </a:rPr>
              <a:t>copy data</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Lightweight Virtual Data Files not data copies</a:t>
            </a:r>
          </a:p>
          <a:p>
            <a:pPr lvl="1">
              <a:lnSpc>
                <a:spcPct val="100000"/>
              </a:lnSpc>
              <a:spcBef>
                <a:spcPts val="600"/>
              </a:spcBef>
            </a:pPr>
            <a:r>
              <a:rPr lang="en-US" sz="1600" dirty="0">
                <a:solidFill>
                  <a:srgbClr val="7F7F7F"/>
                </a:solidFill>
                <a:latin typeface="Avenir LT 65 Medium" panose="02000603020000020003" pitchFamily="2" charset="0"/>
              </a:rPr>
              <a:t>Restores 800 VDFs / sec </a:t>
            </a:r>
            <a:r>
              <a:rPr lang="en-US" sz="1600" dirty="0">
                <a:solidFill>
                  <a:schemeClr val="tx1">
                    <a:lumMod val="50000"/>
                    <a:lumOff val="50000"/>
                  </a:schemeClr>
                </a:solidFill>
                <a:latin typeface="Avenir LT 65 Medium" panose="02000603020000020003" pitchFamily="2" charset="0"/>
              </a:rPr>
              <a:t>vs 5-10 files / sec </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Restore or spin up new server copy in mins</a:t>
            </a:r>
          </a:p>
          <a:p>
            <a:pPr lvl="1">
              <a:lnSpc>
                <a:spcPct val="100000"/>
              </a:lnSpc>
              <a:spcBef>
                <a:spcPts val="600"/>
              </a:spcBef>
            </a:pPr>
            <a:endParaRPr lang="en-US" sz="1600" dirty="0">
              <a:solidFill>
                <a:schemeClr val="tx1">
                  <a:lumMod val="50000"/>
                  <a:lumOff val="50000"/>
                </a:schemeClr>
              </a:solidFill>
              <a:latin typeface="Avenir LT 65 Medium" panose="02000603020000020003" pitchFamily="2" charset="0"/>
            </a:endParaRPr>
          </a:p>
          <a:p>
            <a:pPr>
              <a:lnSpc>
                <a:spcPct val="100000"/>
              </a:lnSpc>
              <a:spcBef>
                <a:spcPts val="600"/>
              </a:spcBef>
            </a:pPr>
            <a:r>
              <a:rPr lang="en-US" sz="2400" dirty="0">
                <a:solidFill>
                  <a:srgbClr val="0167C1"/>
                </a:solidFill>
                <a:latin typeface="Avenir LT 65 Medium" panose="02000603020000020003" pitchFamily="2" charset="0"/>
              </a:rPr>
              <a:t>Up to 80% lower storage costs</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Frees up capacity on primary and cloud servers</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No data recovery or lock-in fees from </a:t>
            </a:r>
            <a:r>
              <a:rPr lang="en-US" sz="1600" b="1" dirty="0" err="1">
                <a:solidFill>
                  <a:schemeClr val="bg2">
                    <a:lumMod val="25000"/>
                  </a:schemeClr>
                </a:solidFill>
                <a:latin typeface="Avenir LT 65 Medium" panose="02000603020000020003" pitchFamily="2" charset="0"/>
              </a:rPr>
              <a:t>r</a:t>
            </a:r>
            <a:r>
              <a:rPr lang="en-US" sz="1600" b="1" dirty="0" err="1">
                <a:solidFill>
                  <a:srgbClr val="0070C0"/>
                </a:solidFill>
                <a:latin typeface="Avenir LT 65 Medium" panose="02000603020000020003" pitchFamily="2" charset="0"/>
              </a:rPr>
              <a:t>V</a:t>
            </a:r>
            <a:endParaRPr lang="en-US" sz="1600" dirty="0">
              <a:solidFill>
                <a:schemeClr val="tx1">
                  <a:lumMod val="50000"/>
                  <a:lumOff val="50000"/>
                </a:schemeClr>
              </a:solidFill>
              <a:latin typeface="Avenir LT 65 Medium" panose="02000603020000020003" pitchFamily="2" charset="0"/>
            </a:endParaRPr>
          </a:p>
          <a:p>
            <a:pPr>
              <a:lnSpc>
                <a:spcPct val="100000"/>
              </a:lnSpc>
              <a:spcBef>
                <a:spcPts val="600"/>
              </a:spcBef>
            </a:pPr>
            <a:endParaRPr lang="en-US" sz="2400" dirty="0">
              <a:solidFill>
                <a:srgbClr val="0167C1"/>
              </a:solidFill>
              <a:latin typeface="Avenir LT 65 Medium" panose="02000603020000020003" pitchFamily="2" charset="0"/>
            </a:endParaRPr>
          </a:p>
        </p:txBody>
      </p:sp>
      <p:sp>
        <p:nvSpPr>
          <p:cNvPr id="103" name="Content Placeholder 4">
            <a:extLst>
              <a:ext uri="{FF2B5EF4-FFF2-40B4-BE49-F238E27FC236}">
                <a16:creationId xmlns:a16="http://schemas.microsoft.com/office/drawing/2014/main" id="{A2D31E1D-04AA-429E-BEFF-B3EC94438961}"/>
              </a:ext>
            </a:extLst>
          </p:cNvPr>
          <p:cNvSpPr txBox="1">
            <a:spLocks/>
          </p:cNvSpPr>
          <p:nvPr/>
        </p:nvSpPr>
        <p:spPr>
          <a:xfrm>
            <a:off x="304112" y="2215934"/>
            <a:ext cx="1483008" cy="84772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HOW IS </a:t>
            </a:r>
          </a:p>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   THIS </a:t>
            </a:r>
            <a:r>
              <a:rPr lang="en-US" sz="1900" b="0" dirty="0">
                <a:solidFill>
                  <a:srgbClr val="0167C1"/>
                </a:solidFill>
                <a:latin typeface="Avenir LT Std 55 Roman" panose="020B0703020203020204" pitchFamily="34" charset="0"/>
                <a:sym typeface="Wingdings" panose="05000000000000000000" pitchFamily="2" charset="2"/>
              </a:rPr>
              <a:t></a:t>
            </a:r>
            <a:endParaRPr lang="en-US" sz="1900" b="0" dirty="0">
              <a:solidFill>
                <a:srgbClr val="0167C1"/>
              </a:solidFill>
              <a:latin typeface="Avenir LT Std 55 Roman" panose="020B0703020203020204" pitchFamily="34" charset="0"/>
            </a:endParaRPr>
          </a:p>
        </p:txBody>
      </p:sp>
      <p:grpSp>
        <p:nvGrpSpPr>
          <p:cNvPr id="86" name="Group 85"/>
          <p:cNvGrpSpPr/>
          <p:nvPr/>
        </p:nvGrpSpPr>
        <p:grpSpPr>
          <a:xfrm>
            <a:off x="1853316" y="4431658"/>
            <a:ext cx="3671547" cy="1349370"/>
            <a:chOff x="7462847" y="1604501"/>
            <a:chExt cx="3671547" cy="1349370"/>
          </a:xfrm>
        </p:grpSpPr>
        <p:sp>
          <p:nvSpPr>
            <p:cNvPr id="92" name="Rounded Rectangle 9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9" name="Content Placeholder 4"/>
          <p:cNvSpPr txBox="1">
            <a:spLocks/>
          </p:cNvSpPr>
          <p:nvPr/>
        </p:nvSpPr>
        <p:spPr>
          <a:xfrm>
            <a:off x="2026522" y="5364131"/>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156" name="Picture 1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704" y="4490643"/>
            <a:ext cx="1362075" cy="876300"/>
          </a:xfrm>
          <a:prstGeom prst="rect">
            <a:avLst/>
          </a:prstGeom>
        </p:spPr>
      </p:pic>
      <p:grpSp>
        <p:nvGrpSpPr>
          <p:cNvPr id="202" name="Group 201"/>
          <p:cNvGrpSpPr/>
          <p:nvPr/>
        </p:nvGrpSpPr>
        <p:grpSpPr>
          <a:xfrm>
            <a:off x="1853316" y="4431658"/>
            <a:ext cx="3671547" cy="1349370"/>
            <a:chOff x="7462847" y="1604501"/>
            <a:chExt cx="3671547" cy="1349370"/>
          </a:xfrm>
        </p:grpSpPr>
        <p:sp>
          <p:nvSpPr>
            <p:cNvPr id="203" name="Rounded Rectangle 202"/>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5" name="Picture 204">
            <a:extLst>
              <a:ext uri="{FF2B5EF4-FFF2-40B4-BE49-F238E27FC236}">
                <a16:creationId xmlns:a16="http://schemas.microsoft.com/office/drawing/2014/main" id="{8DDDB8E7-EFD5-4C95-B262-B88EA286E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784" y="4804431"/>
            <a:ext cx="620327" cy="608511"/>
          </a:xfrm>
          <a:prstGeom prst="rect">
            <a:avLst/>
          </a:prstGeom>
        </p:spPr>
      </p:pic>
      <p:pic>
        <p:nvPicPr>
          <p:cNvPr id="212" name="Picture 2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6898" y="4804431"/>
            <a:ext cx="620326" cy="608511"/>
          </a:xfrm>
          <a:prstGeom prst="rect">
            <a:avLst/>
          </a:prstGeom>
        </p:spPr>
      </p:pic>
      <p:pic>
        <p:nvPicPr>
          <p:cNvPr id="253" name="Picture 2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704" y="4490643"/>
            <a:ext cx="1362075" cy="876300"/>
          </a:xfrm>
          <a:prstGeom prst="rect">
            <a:avLst/>
          </a:prstGeom>
        </p:spPr>
      </p:pic>
      <p:sp>
        <p:nvSpPr>
          <p:cNvPr id="104" name="Content Placeholder 4">
            <a:extLst>
              <a:ext uri="{FF2B5EF4-FFF2-40B4-BE49-F238E27FC236}">
                <a16:creationId xmlns:a16="http://schemas.microsoft.com/office/drawing/2014/main" id="{65BA8EEF-765B-4EA2-BB78-266AE077263D}"/>
              </a:ext>
            </a:extLst>
          </p:cNvPr>
          <p:cNvSpPr txBox="1">
            <a:spLocks/>
          </p:cNvSpPr>
          <p:nvPr/>
        </p:nvSpPr>
        <p:spPr>
          <a:xfrm>
            <a:off x="273243" y="4404011"/>
            <a:ext cx="1547979" cy="130941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BETTER </a:t>
            </a:r>
          </a:p>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THAN</a:t>
            </a:r>
          </a:p>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   THIS </a:t>
            </a:r>
            <a:r>
              <a:rPr lang="en-US" sz="1900" b="0" dirty="0">
                <a:solidFill>
                  <a:srgbClr val="0167C1"/>
                </a:solidFill>
                <a:latin typeface="Avenir LT Std 55 Roman" panose="020B0703020203020204" pitchFamily="34" charset="0"/>
                <a:sym typeface="Wingdings" panose="05000000000000000000" pitchFamily="2" charset="2"/>
              </a:rPr>
              <a:t></a:t>
            </a:r>
            <a:endParaRPr lang="en-US" sz="1900" b="0" dirty="0">
              <a:solidFill>
                <a:srgbClr val="0167C1"/>
              </a:solidFill>
              <a:latin typeface="Avenir LT Std 55 Roman" panose="020B0703020203020204" pitchFamily="34" charset="0"/>
            </a:endParaRPr>
          </a:p>
        </p:txBody>
      </p:sp>
      <p:pic>
        <p:nvPicPr>
          <p:cNvPr id="5" name="Picture 4">
            <a:extLst>
              <a:ext uri="{FF2B5EF4-FFF2-40B4-BE49-F238E27FC236}">
                <a16:creationId xmlns:a16="http://schemas.microsoft.com/office/drawing/2014/main" id="{627EB566-8F67-4365-858C-B5E1ED9687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1425" y="2448766"/>
            <a:ext cx="412353" cy="414002"/>
          </a:xfrm>
          <a:prstGeom prst="rect">
            <a:avLst/>
          </a:prstGeom>
        </p:spPr>
      </p:pic>
      <p:pic>
        <p:nvPicPr>
          <p:cNvPr id="221" name="Picture 2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3351" y="4510076"/>
            <a:ext cx="912400" cy="1124998"/>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4684" y="1383966"/>
            <a:ext cx="859250" cy="1098423"/>
          </a:xfrm>
          <a:prstGeom prst="rect">
            <a:avLst/>
          </a:prstGeom>
        </p:spPr>
      </p:pic>
      <p:sp>
        <p:nvSpPr>
          <p:cNvPr id="4" name="TextBox 3">
            <a:extLst>
              <a:ext uri="{FF2B5EF4-FFF2-40B4-BE49-F238E27FC236}">
                <a16:creationId xmlns:a16="http://schemas.microsoft.com/office/drawing/2014/main" id="{6B354C66-CE9A-4729-9805-726501849F9F}"/>
              </a:ext>
            </a:extLst>
          </p:cNvPr>
          <p:cNvSpPr txBox="1"/>
          <p:nvPr/>
        </p:nvSpPr>
        <p:spPr>
          <a:xfrm>
            <a:off x="4598511" y="2059127"/>
            <a:ext cx="543739" cy="276999"/>
          </a:xfrm>
          <a:prstGeom prst="rect">
            <a:avLst/>
          </a:prstGeom>
          <a:noFill/>
        </p:spPr>
        <p:txBody>
          <a:bodyPr wrap="none" rtlCol="0">
            <a:spAutoFit/>
          </a:bodyPr>
          <a:lstStyle/>
          <a:p>
            <a:pPr algn="ctr"/>
            <a:r>
              <a:rPr lang="en-US" sz="1200" b="1" dirty="0">
                <a:solidFill>
                  <a:srgbClr val="FFFFFF"/>
                </a:solidFill>
              </a:rPr>
              <a:t>1 GB</a:t>
            </a:r>
          </a:p>
        </p:txBody>
      </p:sp>
      <p:cxnSp>
        <p:nvCxnSpPr>
          <p:cNvPr id="16" name="Straight Arrow Connector 15">
            <a:extLst>
              <a:ext uri="{FF2B5EF4-FFF2-40B4-BE49-F238E27FC236}">
                <a16:creationId xmlns:a16="http://schemas.microsoft.com/office/drawing/2014/main" id="{39DF9F78-AF9A-4DF5-8DA2-F574B1D8F613}"/>
              </a:ext>
            </a:extLst>
          </p:cNvPr>
          <p:cNvCxnSpPr>
            <a:cxnSpLocks/>
          </p:cNvCxnSpPr>
          <p:nvPr/>
        </p:nvCxnSpPr>
        <p:spPr>
          <a:xfrm>
            <a:off x="4875993" y="2333419"/>
            <a:ext cx="0" cy="72326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6018" y="2722712"/>
            <a:ext cx="1295400" cy="84772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6112" y="2799248"/>
            <a:ext cx="897160" cy="1074815"/>
          </a:xfrm>
          <a:prstGeom prst="rect">
            <a:avLst/>
          </a:prstGeom>
        </p:spPr>
      </p:pic>
      <p:sp>
        <p:nvSpPr>
          <p:cNvPr id="50" name="TextBox 49">
            <a:extLst>
              <a:ext uri="{FF2B5EF4-FFF2-40B4-BE49-F238E27FC236}">
                <a16:creationId xmlns:a16="http://schemas.microsoft.com/office/drawing/2014/main" id="{57030255-72F8-4716-84A0-D0734E0177DF}"/>
              </a:ext>
            </a:extLst>
          </p:cNvPr>
          <p:cNvSpPr txBox="1"/>
          <p:nvPr/>
        </p:nvSpPr>
        <p:spPr>
          <a:xfrm>
            <a:off x="4598511" y="3524316"/>
            <a:ext cx="518091" cy="276999"/>
          </a:xfrm>
          <a:prstGeom prst="rect">
            <a:avLst/>
          </a:prstGeom>
          <a:noFill/>
        </p:spPr>
        <p:txBody>
          <a:bodyPr wrap="none" rtlCol="0">
            <a:spAutoFit/>
          </a:bodyPr>
          <a:lstStyle/>
          <a:p>
            <a:pPr algn="ctr"/>
            <a:r>
              <a:rPr lang="en-US" sz="1200" b="1" dirty="0">
                <a:solidFill>
                  <a:srgbClr val="FFFFFF"/>
                </a:solidFill>
              </a:rPr>
              <a:t>1 TB</a:t>
            </a:r>
          </a:p>
        </p:txBody>
      </p:sp>
    </p:spTree>
    <p:extLst>
      <p:ext uri="{BB962C8B-B14F-4D97-AF65-F5344CB8AC3E}">
        <p14:creationId xmlns:p14="http://schemas.microsoft.com/office/powerpoint/2010/main" val="32174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up)">
                                      <p:cBhvr>
                                        <p:cTn id="15" dur="500"/>
                                        <p:tgtEl>
                                          <p:spTgt spid="8">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up)">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500"/>
                                        <p:tgtEl>
                                          <p:spTgt spid="8">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up)">
                                      <p:cBhvr>
                                        <p:cTn id="26" dur="500"/>
                                        <p:tgtEl>
                                          <p:spTgt spid="8">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up)">
                                      <p:cBhvr>
                                        <p:cTn id="29" dur="500"/>
                                        <p:tgtEl>
                                          <p:spTgt spid="8">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up)">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wipe(up)">
                                      <p:cBhvr>
                                        <p:cTn id="37" dur="500"/>
                                        <p:tgtEl>
                                          <p:spTgt spid="8">
                                            <p:txEl>
                                              <p:pRg st="9" end="9"/>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wipe(up)">
                                      <p:cBhvr>
                                        <p:cTn id="40" dur="500"/>
                                        <p:tgtEl>
                                          <p:spTgt spid="8">
                                            <p:txEl>
                                              <p:pRg st="10" end="10"/>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animEffect transition="in" filter="wipe(up)">
                                      <p:cBhvr>
                                        <p:cTn id="43"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7D9BB8-D8BB-4E53-A180-A7299E083CEE}"/>
              </a:ext>
            </a:extLst>
          </p:cNvPr>
          <p:cNvSpPr txBox="1"/>
          <p:nvPr/>
        </p:nvSpPr>
        <p:spPr>
          <a:xfrm>
            <a:off x="2486307" y="1131691"/>
            <a:ext cx="2321681" cy="769441"/>
          </a:xfrm>
          <a:prstGeom prst="rect">
            <a:avLst/>
          </a:prstGeom>
          <a:noFill/>
        </p:spPr>
        <p:txBody>
          <a:bodyPr wrap="square" rtlCol="0">
            <a:spAutoFit/>
          </a:bodyPr>
          <a:lstStyle/>
          <a:p>
            <a:r>
              <a:rPr lang="en-US" sz="1600" b="1" dirty="0"/>
              <a:t>Unprotected storage: </a:t>
            </a:r>
            <a:r>
              <a:rPr lang="en-US" sz="1400" b="1" dirty="0">
                <a:solidFill>
                  <a:srgbClr val="FF0000"/>
                </a:solidFill>
              </a:rPr>
              <a:t>Files can be edited &amp; deleted without trace</a:t>
            </a:r>
            <a:r>
              <a:rPr lang="en-US" sz="1400" b="1" dirty="0"/>
              <a:t>.</a:t>
            </a:r>
            <a:endParaRPr lang="en-US" sz="1600" b="1" dirty="0"/>
          </a:p>
        </p:txBody>
      </p:sp>
      <p:sp>
        <p:nvSpPr>
          <p:cNvPr id="60" name="Rounded Rectangle 111">
            <a:extLst>
              <a:ext uri="{FF2B5EF4-FFF2-40B4-BE49-F238E27FC236}">
                <a16:creationId xmlns:a16="http://schemas.microsoft.com/office/drawing/2014/main" id="{7721A9F4-5F92-4894-AAF4-3BB13D543E71}"/>
              </a:ext>
            </a:extLst>
          </p:cNvPr>
          <p:cNvSpPr/>
          <p:nvPr/>
        </p:nvSpPr>
        <p:spPr>
          <a:xfrm>
            <a:off x="684915" y="2271376"/>
            <a:ext cx="3684359" cy="3035131"/>
          </a:xfrm>
          <a:prstGeom prst="roundRect">
            <a:avLst>
              <a:gd name="adj" fmla="val 9416"/>
            </a:avLst>
          </a:prstGeom>
          <a:solidFill>
            <a:schemeClr val="accent5">
              <a:lumMod val="20000"/>
              <a:lumOff val="80000"/>
            </a:schemeClr>
          </a:solidFill>
          <a:ln w="31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11">
            <a:extLst>
              <a:ext uri="{FF2B5EF4-FFF2-40B4-BE49-F238E27FC236}">
                <a16:creationId xmlns:a16="http://schemas.microsoft.com/office/drawing/2014/main" id="{F85C27E0-F9A2-4D0F-8273-79D33B9D7446}"/>
              </a:ext>
            </a:extLst>
          </p:cNvPr>
          <p:cNvSpPr/>
          <p:nvPr/>
        </p:nvSpPr>
        <p:spPr>
          <a:xfrm>
            <a:off x="10076598" y="4312099"/>
            <a:ext cx="1994612" cy="1802694"/>
          </a:xfrm>
          <a:prstGeom prst="roundRect">
            <a:avLst>
              <a:gd name="adj" fmla="val 9416"/>
            </a:avLst>
          </a:prstGeom>
          <a:solidFill>
            <a:schemeClr val="accent5">
              <a:lumMod val="20000"/>
              <a:lumOff val="80000"/>
            </a:schemeClr>
          </a:solidFill>
          <a:ln w="31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11">
            <a:extLst>
              <a:ext uri="{FF2B5EF4-FFF2-40B4-BE49-F238E27FC236}">
                <a16:creationId xmlns:a16="http://schemas.microsoft.com/office/drawing/2014/main" id="{71F5B561-E238-4310-BC85-9B1EEB1F928F}"/>
              </a:ext>
            </a:extLst>
          </p:cNvPr>
          <p:cNvSpPr/>
          <p:nvPr/>
        </p:nvSpPr>
        <p:spPr>
          <a:xfrm>
            <a:off x="6270180" y="2270151"/>
            <a:ext cx="3943013" cy="3011110"/>
          </a:xfrm>
          <a:prstGeom prst="roundRect">
            <a:avLst>
              <a:gd name="adj" fmla="val 9416"/>
            </a:avLst>
          </a:prstGeom>
          <a:solidFill>
            <a:schemeClr val="accent5">
              <a:lumMod val="20000"/>
              <a:lumOff val="80000"/>
            </a:schemeClr>
          </a:solidFill>
          <a:ln w="31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817" y="3688653"/>
            <a:ext cx="1943100" cy="1271588"/>
          </a:xfrm>
          <a:prstGeom prst="rect">
            <a:avLst/>
          </a:prstGeom>
        </p:spPr>
      </p:pic>
      <p:pic>
        <p:nvPicPr>
          <p:cNvPr id="55" name="Picture 54">
            <a:extLst>
              <a:ext uri="{FF2B5EF4-FFF2-40B4-BE49-F238E27FC236}">
                <a16:creationId xmlns:a16="http://schemas.microsoft.com/office/drawing/2014/main" id="{43729C2B-580D-4886-AE5D-7C1E19588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916" y="2588422"/>
            <a:ext cx="1673924" cy="2005394"/>
          </a:xfrm>
          <a:prstGeom prst="rect">
            <a:avLst/>
          </a:prstGeom>
        </p:spPr>
      </p:pic>
      <p:pic>
        <p:nvPicPr>
          <p:cNvPr id="48" name="Picture 47">
            <a:extLst>
              <a:ext uri="{FF2B5EF4-FFF2-40B4-BE49-F238E27FC236}">
                <a16:creationId xmlns:a16="http://schemas.microsoft.com/office/drawing/2014/main" id="{CA207BE5-EEEE-4D71-B9E5-7A46EEACD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876" y="3645791"/>
            <a:ext cx="2043113" cy="1314450"/>
          </a:xfrm>
          <a:prstGeom prst="rect">
            <a:avLst/>
          </a:prstGeom>
        </p:spPr>
      </p:pic>
      <p:sp>
        <p:nvSpPr>
          <p:cNvPr id="6" name="Title 5"/>
          <p:cNvSpPr>
            <a:spLocks noGrp="1"/>
          </p:cNvSpPr>
          <p:nvPr>
            <p:ph type="title"/>
          </p:nvPr>
        </p:nvSpPr>
        <p:spPr/>
        <p:txBody>
          <a:bodyPr>
            <a:noAutofit/>
          </a:bodyPr>
          <a:lstStyle/>
          <a:p>
            <a:r>
              <a:rPr lang="en-US" sz="3600" dirty="0">
                <a:solidFill>
                  <a:schemeClr val="tx1"/>
                </a:solidFill>
                <a:latin typeface="Avenir LT Std 65 Medium" panose="020B0603020203020204" pitchFamily="34" charset="0"/>
              </a:rPr>
              <a:t>Traditional</a:t>
            </a:r>
            <a:r>
              <a:rPr lang="en-US" sz="3600" i="1" dirty="0">
                <a:solidFill>
                  <a:schemeClr val="tx1"/>
                </a:solidFill>
                <a:latin typeface="Avenir LT Std 65 Medium" panose="020B0603020203020204" pitchFamily="34" charset="0"/>
              </a:rPr>
              <a:t> </a:t>
            </a:r>
            <a:r>
              <a:rPr lang="en-US" sz="3600" dirty="0">
                <a:solidFill>
                  <a:schemeClr val="tx1"/>
                </a:solidFill>
                <a:latin typeface="Avenir LT Std 65 Medium" panose="020B0603020203020204" pitchFamily="34" charset="0"/>
              </a:rPr>
              <a:t>vs</a:t>
            </a:r>
            <a:r>
              <a:rPr lang="en-US" sz="3600" i="1" dirty="0">
                <a:solidFill>
                  <a:schemeClr val="tx1"/>
                </a:solidFill>
                <a:latin typeface="Avenir LT Std 65 Medium" panose="020B0603020203020204" pitchFamily="34" charset="0"/>
              </a:rPr>
              <a:t> Trusted Systems</a:t>
            </a:r>
            <a:r>
              <a:rPr lang="en-US" sz="3600" dirty="0">
                <a:solidFill>
                  <a:schemeClr val="tx1"/>
                </a:solidFill>
                <a:latin typeface="Avenir LT Std 65 Medium" panose="020B0603020203020204" pitchFamily="34" charset="0"/>
              </a:rPr>
              <a:t> storage</a:t>
            </a:r>
            <a:endParaRPr lang="en-US" sz="2400" dirty="0"/>
          </a:p>
        </p:txBody>
      </p:sp>
      <p:sp>
        <p:nvSpPr>
          <p:cNvPr id="7" name="Rectangle: Rounded Corners 6">
            <a:extLst>
              <a:ext uri="{FF2B5EF4-FFF2-40B4-BE49-F238E27FC236}">
                <a16:creationId xmlns:a16="http://schemas.microsoft.com/office/drawing/2014/main" id="{046C365A-874F-4CA0-9B08-C3A0CB62BC0F}"/>
              </a:ext>
            </a:extLst>
          </p:cNvPr>
          <p:cNvSpPr/>
          <p:nvPr/>
        </p:nvSpPr>
        <p:spPr>
          <a:xfrm>
            <a:off x="8633189" y="3552922"/>
            <a:ext cx="239265"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A9BEE6-5D18-43F4-A071-F3A1A6C3B38F}"/>
              </a:ext>
            </a:extLst>
          </p:cNvPr>
          <p:cNvSpPr txBox="1"/>
          <p:nvPr/>
        </p:nvSpPr>
        <p:spPr>
          <a:xfrm>
            <a:off x="1627500" y="4857997"/>
            <a:ext cx="1133644" cy="369332"/>
          </a:xfrm>
          <a:prstGeom prst="rect">
            <a:avLst/>
          </a:prstGeom>
          <a:noFill/>
        </p:spPr>
        <p:txBody>
          <a:bodyPr wrap="none" rtlCol="0">
            <a:spAutoFit/>
          </a:bodyPr>
          <a:lstStyle/>
          <a:p>
            <a:r>
              <a:rPr lang="en-US" dirty="0"/>
              <a:t>$0.12</a:t>
            </a:r>
            <a:r>
              <a:rPr lang="en-US" dirty="0">
                <a:solidFill>
                  <a:schemeClr val="tx1">
                    <a:lumMod val="50000"/>
                    <a:lumOff val="50000"/>
                  </a:schemeClr>
                </a:solidFill>
              </a:rPr>
              <a:t>/Gb</a:t>
            </a:r>
          </a:p>
        </p:txBody>
      </p:sp>
      <p:sp>
        <p:nvSpPr>
          <p:cNvPr id="38" name="TextBox 37">
            <a:extLst>
              <a:ext uri="{FF2B5EF4-FFF2-40B4-BE49-F238E27FC236}">
                <a16:creationId xmlns:a16="http://schemas.microsoft.com/office/drawing/2014/main" id="{742B591F-A765-4502-A99D-1167DB3C261F}"/>
              </a:ext>
            </a:extLst>
          </p:cNvPr>
          <p:cNvSpPr txBox="1"/>
          <p:nvPr/>
        </p:nvSpPr>
        <p:spPr>
          <a:xfrm>
            <a:off x="7499545" y="4857997"/>
            <a:ext cx="1133644" cy="369332"/>
          </a:xfrm>
          <a:prstGeom prst="rect">
            <a:avLst/>
          </a:prstGeom>
          <a:noFill/>
        </p:spPr>
        <p:txBody>
          <a:bodyPr wrap="none" rtlCol="0">
            <a:spAutoFit/>
          </a:bodyPr>
          <a:lstStyle/>
          <a:p>
            <a:r>
              <a:rPr lang="en-US" dirty="0"/>
              <a:t>$0.15</a:t>
            </a:r>
            <a:r>
              <a:rPr lang="en-US" dirty="0">
                <a:solidFill>
                  <a:schemeClr val="tx1">
                    <a:lumMod val="50000"/>
                    <a:lumOff val="50000"/>
                  </a:schemeClr>
                </a:solidFill>
              </a:rPr>
              <a:t>/Gb</a:t>
            </a:r>
            <a:endParaRPr lang="en-US" dirty="0"/>
          </a:p>
        </p:txBody>
      </p:sp>
      <p:grpSp>
        <p:nvGrpSpPr>
          <p:cNvPr id="40" name="Group 39">
            <a:extLst>
              <a:ext uri="{FF2B5EF4-FFF2-40B4-BE49-F238E27FC236}">
                <a16:creationId xmlns:a16="http://schemas.microsoft.com/office/drawing/2014/main" id="{4107A119-EBD2-41CA-B754-1CF1D923D81D}"/>
              </a:ext>
            </a:extLst>
          </p:cNvPr>
          <p:cNvGrpSpPr/>
          <p:nvPr/>
        </p:nvGrpSpPr>
        <p:grpSpPr>
          <a:xfrm>
            <a:off x="10332444" y="4421430"/>
            <a:ext cx="1388036" cy="1051254"/>
            <a:chOff x="5546949" y="2450470"/>
            <a:chExt cx="2970970" cy="2250118"/>
          </a:xfrm>
        </p:grpSpPr>
        <p:pic>
          <p:nvPicPr>
            <p:cNvPr id="41" name="Picture 40">
              <a:extLst>
                <a:ext uri="{FF2B5EF4-FFF2-40B4-BE49-F238E27FC236}">
                  <a16:creationId xmlns:a16="http://schemas.microsoft.com/office/drawing/2014/main" id="{D6DBEBF8-88A0-4F82-9014-BE3A8F920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6949" y="3429000"/>
              <a:ext cx="1943100" cy="1271588"/>
            </a:xfrm>
            <a:prstGeom prst="rect">
              <a:avLst/>
            </a:prstGeom>
          </p:spPr>
        </p:pic>
        <p:pic>
          <p:nvPicPr>
            <p:cNvPr id="45" name="Picture 44">
              <a:extLst>
                <a:ext uri="{FF2B5EF4-FFF2-40B4-BE49-F238E27FC236}">
                  <a16:creationId xmlns:a16="http://schemas.microsoft.com/office/drawing/2014/main" id="{19EEAFA7-5B6E-443C-B0CA-9B00EE0FD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995" y="2450470"/>
              <a:ext cx="1673924" cy="2005394"/>
            </a:xfrm>
            <a:prstGeom prst="rect">
              <a:avLst/>
            </a:prstGeom>
          </p:spPr>
        </p:pic>
        <p:sp>
          <p:nvSpPr>
            <p:cNvPr id="46" name="Rectangle: Rounded Corners 45">
              <a:extLst>
                <a:ext uri="{FF2B5EF4-FFF2-40B4-BE49-F238E27FC236}">
                  <a16:creationId xmlns:a16="http://schemas.microsoft.com/office/drawing/2014/main" id="{8AEA1BAE-A7E1-4ABB-AC72-A38787E51CEF}"/>
                </a:ext>
              </a:extLst>
            </p:cNvPr>
            <p:cNvSpPr/>
            <p:nvPr/>
          </p:nvSpPr>
          <p:spPr>
            <a:xfrm>
              <a:off x="8195741" y="3429000"/>
              <a:ext cx="239265"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8CE4DD23-C80D-434F-AEEE-6B374F6989F2}"/>
              </a:ext>
            </a:extLst>
          </p:cNvPr>
          <p:cNvCxnSpPr/>
          <p:nvPr/>
        </p:nvCxnSpPr>
        <p:spPr>
          <a:xfrm flipV="1">
            <a:off x="3417542" y="4470366"/>
            <a:ext cx="0" cy="83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F42D863-770E-460C-A653-6265CF4DDFE0}"/>
              </a:ext>
            </a:extLst>
          </p:cNvPr>
          <p:cNvSpPr txBox="1"/>
          <p:nvPr/>
        </p:nvSpPr>
        <p:spPr>
          <a:xfrm>
            <a:off x="7235987" y="1131691"/>
            <a:ext cx="3026334" cy="984885"/>
          </a:xfrm>
          <a:prstGeom prst="rect">
            <a:avLst/>
          </a:prstGeom>
          <a:noFill/>
        </p:spPr>
        <p:txBody>
          <a:bodyPr wrap="square" rtlCol="0">
            <a:spAutoFit/>
          </a:bodyPr>
          <a:lstStyle/>
          <a:p>
            <a:r>
              <a:rPr lang="en-US" sz="1600" b="1" dirty="0">
                <a:solidFill>
                  <a:srgbClr val="0167C1"/>
                </a:solidFill>
              </a:rPr>
              <a:t>Protected, audited storage: </a:t>
            </a:r>
          </a:p>
          <a:p>
            <a:r>
              <a:rPr lang="en-US" sz="1400" b="1" dirty="0">
                <a:solidFill>
                  <a:srgbClr val="00B050"/>
                </a:solidFill>
              </a:rPr>
              <a:t>Files can never be altered and may only be deleted per h/w enforced retention policies.</a:t>
            </a:r>
          </a:p>
        </p:txBody>
      </p:sp>
      <p:sp>
        <p:nvSpPr>
          <p:cNvPr id="51" name="TextBox 50">
            <a:extLst>
              <a:ext uri="{FF2B5EF4-FFF2-40B4-BE49-F238E27FC236}">
                <a16:creationId xmlns:a16="http://schemas.microsoft.com/office/drawing/2014/main" id="{EEBC11CA-5226-4271-ACB4-448740960ECD}"/>
              </a:ext>
            </a:extLst>
          </p:cNvPr>
          <p:cNvSpPr txBox="1"/>
          <p:nvPr/>
        </p:nvSpPr>
        <p:spPr>
          <a:xfrm>
            <a:off x="2243082" y="5298757"/>
            <a:ext cx="2550552" cy="984885"/>
          </a:xfrm>
          <a:prstGeom prst="rect">
            <a:avLst/>
          </a:prstGeom>
          <a:noFill/>
        </p:spPr>
        <p:txBody>
          <a:bodyPr wrap="square" rtlCol="0">
            <a:spAutoFit/>
          </a:bodyPr>
          <a:lstStyle/>
          <a:p>
            <a:r>
              <a:rPr lang="en-US" sz="1600" b="1" dirty="0"/>
              <a:t>Vulnerable File System: </a:t>
            </a:r>
            <a:r>
              <a:rPr lang="en-US" sz="1400" b="1" dirty="0">
                <a:solidFill>
                  <a:srgbClr val="FF0000"/>
                </a:solidFill>
              </a:rPr>
              <a:t>Ransomware attacks file systems, so this backup can also be attacked.</a:t>
            </a:r>
            <a:endParaRPr lang="en-US" sz="1600" dirty="0"/>
          </a:p>
        </p:txBody>
      </p:sp>
      <p:sp>
        <p:nvSpPr>
          <p:cNvPr id="52" name="TextBox 51">
            <a:extLst>
              <a:ext uri="{FF2B5EF4-FFF2-40B4-BE49-F238E27FC236}">
                <a16:creationId xmlns:a16="http://schemas.microsoft.com/office/drawing/2014/main" id="{633F29CF-02A9-40C4-BD99-48625F8C4670}"/>
              </a:ext>
            </a:extLst>
          </p:cNvPr>
          <p:cNvSpPr txBox="1"/>
          <p:nvPr/>
        </p:nvSpPr>
        <p:spPr>
          <a:xfrm>
            <a:off x="873178" y="2271376"/>
            <a:ext cx="2321681" cy="553998"/>
          </a:xfrm>
          <a:prstGeom prst="rect">
            <a:avLst/>
          </a:prstGeom>
          <a:noFill/>
        </p:spPr>
        <p:txBody>
          <a:bodyPr wrap="square" rtlCol="0">
            <a:spAutoFit/>
          </a:bodyPr>
          <a:lstStyle/>
          <a:p>
            <a:r>
              <a:rPr lang="en-US" sz="1600" b="1" dirty="0"/>
              <a:t>No file protection: </a:t>
            </a:r>
          </a:p>
          <a:p>
            <a:r>
              <a:rPr lang="en-US" sz="1400" dirty="0">
                <a:solidFill>
                  <a:schemeClr val="tx1">
                    <a:lumMod val="65000"/>
                    <a:lumOff val="35000"/>
                  </a:schemeClr>
                </a:solidFill>
              </a:rPr>
              <a:t>Permissions: </a:t>
            </a:r>
            <a:r>
              <a:rPr lang="en-US" sz="1400" b="1" dirty="0">
                <a:solidFill>
                  <a:srgbClr val="FF0000"/>
                </a:solidFill>
              </a:rPr>
              <a:t>ALL</a:t>
            </a:r>
          </a:p>
        </p:txBody>
      </p:sp>
      <p:sp>
        <p:nvSpPr>
          <p:cNvPr id="53" name="TextBox 52">
            <a:extLst>
              <a:ext uri="{FF2B5EF4-FFF2-40B4-BE49-F238E27FC236}">
                <a16:creationId xmlns:a16="http://schemas.microsoft.com/office/drawing/2014/main" id="{8C1B314F-ACB0-454F-B7DB-F76377C559C2}"/>
              </a:ext>
            </a:extLst>
          </p:cNvPr>
          <p:cNvSpPr txBox="1"/>
          <p:nvPr/>
        </p:nvSpPr>
        <p:spPr>
          <a:xfrm>
            <a:off x="6362395" y="2271376"/>
            <a:ext cx="3096925" cy="2062103"/>
          </a:xfrm>
          <a:prstGeom prst="rect">
            <a:avLst/>
          </a:prstGeom>
          <a:noFill/>
        </p:spPr>
        <p:txBody>
          <a:bodyPr wrap="square" rtlCol="0">
            <a:spAutoFit/>
          </a:bodyPr>
          <a:lstStyle/>
          <a:p>
            <a:r>
              <a:rPr lang="en-US" sz="1600" b="1" dirty="0">
                <a:solidFill>
                  <a:srgbClr val="0167C1"/>
                </a:solidFill>
              </a:rPr>
              <a:t>Added file protection: </a:t>
            </a:r>
          </a:p>
          <a:p>
            <a:r>
              <a:rPr lang="en-US" sz="1400" dirty="0">
                <a:solidFill>
                  <a:schemeClr val="tx1">
                    <a:lumMod val="65000"/>
                    <a:lumOff val="35000"/>
                  </a:schemeClr>
                </a:solidFill>
              </a:rPr>
              <a:t>Permissions: </a:t>
            </a:r>
            <a:r>
              <a:rPr lang="en-US" sz="1400" b="1" dirty="0">
                <a:solidFill>
                  <a:srgbClr val="0167C1"/>
                </a:solidFill>
              </a:rPr>
              <a:t>WORM</a:t>
            </a:r>
          </a:p>
          <a:p>
            <a:r>
              <a:rPr lang="en-US" sz="1400" b="1" dirty="0">
                <a:solidFill>
                  <a:srgbClr val="00B050"/>
                </a:solidFill>
              </a:rPr>
              <a:t>+ Fingerprint</a:t>
            </a:r>
          </a:p>
          <a:p>
            <a:r>
              <a:rPr lang="en-US" sz="1400" b="1" dirty="0">
                <a:solidFill>
                  <a:srgbClr val="00B050"/>
                </a:solidFill>
              </a:rPr>
              <a:t>+ Time stamped</a:t>
            </a:r>
          </a:p>
          <a:p>
            <a:r>
              <a:rPr lang="en-US" sz="1400" b="1" dirty="0">
                <a:solidFill>
                  <a:srgbClr val="00B050"/>
                </a:solidFill>
              </a:rPr>
              <a:t>+ Auto verified</a:t>
            </a:r>
          </a:p>
          <a:p>
            <a:r>
              <a:rPr lang="en-US" sz="1400" b="1" dirty="0">
                <a:solidFill>
                  <a:srgbClr val="00B050"/>
                </a:solidFill>
              </a:rPr>
              <a:t>+ Serial numbered</a:t>
            </a:r>
          </a:p>
          <a:p>
            <a:r>
              <a:rPr lang="en-US" sz="1400" b="1" dirty="0">
                <a:solidFill>
                  <a:srgbClr val="00B050"/>
                </a:solidFill>
              </a:rPr>
              <a:t>+ Duplicated</a:t>
            </a:r>
          </a:p>
          <a:p>
            <a:r>
              <a:rPr lang="en-US" sz="1400" b="1" dirty="0">
                <a:solidFill>
                  <a:srgbClr val="00B050"/>
                </a:solidFill>
              </a:rPr>
              <a:t>+ Audit trail</a:t>
            </a:r>
          </a:p>
          <a:p>
            <a:r>
              <a:rPr lang="en-US" sz="1400" b="1" dirty="0">
                <a:solidFill>
                  <a:srgbClr val="0167C1"/>
                </a:solidFill>
              </a:rPr>
              <a:t>+ VDF</a:t>
            </a:r>
          </a:p>
        </p:txBody>
      </p:sp>
      <p:pic>
        <p:nvPicPr>
          <p:cNvPr id="54" name="Picture 53">
            <a:extLst>
              <a:ext uri="{FF2B5EF4-FFF2-40B4-BE49-F238E27FC236}">
                <a16:creationId xmlns:a16="http://schemas.microsoft.com/office/drawing/2014/main" id="{42C9A15B-3517-42E9-A831-DC6E9C8677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8122" y="2538158"/>
            <a:ext cx="1707952" cy="2105922"/>
          </a:xfrm>
          <a:prstGeom prst="rect">
            <a:avLst/>
          </a:prstGeom>
        </p:spPr>
      </p:pic>
      <p:sp>
        <p:nvSpPr>
          <p:cNvPr id="36" name="Rectangle: Rounded Corners 35">
            <a:extLst>
              <a:ext uri="{FF2B5EF4-FFF2-40B4-BE49-F238E27FC236}">
                <a16:creationId xmlns:a16="http://schemas.microsoft.com/office/drawing/2014/main" id="{6CBB0974-C60C-4655-B96F-47D6B8502E12}"/>
              </a:ext>
            </a:extLst>
          </p:cNvPr>
          <p:cNvSpPr/>
          <p:nvPr/>
        </p:nvSpPr>
        <p:spPr>
          <a:xfrm>
            <a:off x="2946724" y="3210104"/>
            <a:ext cx="239265"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5711B0F-FC07-4FF1-A3DD-FA99E9D794CB}"/>
              </a:ext>
            </a:extLst>
          </p:cNvPr>
          <p:cNvSpPr txBox="1"/>
          <p:nvPr/>
        </p:nvSpPr>
        <p:spPr>
          <a:xfrm>
            <a:off x="10483984" y="5493656"/>
            <a:ext cx="1213794" cy="600164"/>
          </a:xfrm>
          <a:prstGeom prst="rect">
            <a:avLst/>
          </a:prstGeom>
          <a:noFill/>
        </p:spPr>
        <p:txBody>
          <a:bodyPr wrap="none" rtlCol="0">
            <a:spAutoFit/>
          </a:bodyPr>
          <a:lstStyle/>
          <a:p>
            <a:r>
              <a:rPr lang="en-US" sz="1100" b="1" dirty="0"/>
              <a:t>DUPLICATE IN </a:t>
            </a:r>
          </a:p>
          <a:p>
            <a:r>
              <a:rPr lang="en-US" sz="1100" b="1" dirty="0"/>
              <a:t>REDUNDANT </a:t>
            </a:r>
          </a:p>
          <a:p>
            <a:r>
              <a:rPr lang="en-US" sz="1100" b="1" dirty="0"/>
              <a:t>DATA CENTER</a:t>
            </a:r>
          </a:p>
        </p:txBody>
      </p:sp>
      <p:cxnSp>
        <p:nvCxnSpPr>
          <p:cNvPr id="61" name="Straight Arrow Connector 60">
            <a:extLst>
              <a:ext uri="{FF2B5EF4-FFF2-40B4-BE49-F238E27FC236}">
                <a16:creationId xmlns:a16="http://schemas.microsoft.com/office/drawing/2014/main" id="{0A4D4F2C-B4FB-46D5-ACF7-FE33B3301A48}"/>
              </a:ext>
            </a:extLst>
          </p:cNvPr>
          <p:cNvCxnSpPr>
            <a:cxnSpLocks/>
          </p:cNvCxnSpPr>
          <p:nvPr/>
        </p:nvCxnSpPr>
        <p:spPr>
          <a:xfrm flipV="1">
            <a:off x="9227878" y="4621426"/>
            <a:ext cx="0" cy="68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FF2429B-502E-4BCE-A686-4B46B3F8781B}"/>
              </a:ext>
            </a:extLst>
          </p:cNvPr>
          <p:cNvCxnSpPr>
            <a:cxnSpLocks/>
          </p:cNvCxnSpPr>
          <p:nvPr/>
        </p:nvCxnSpPr>
        <p:spPr>
          <a:xfrm>
            <a:off x="1862892" y="2837153"/>
            <a:ext cx="1226829" cy="491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9871206-9171-4747-81D4-8E470EB851D8}"/>
              </a:ext>
            </a:extLst>
          </p:cNvPr>
          <p:cNvSpPr txBox="1"/>
          <p:nvPr/>
        </p:nvSpPr>
        <p:spPr>
          <a:xfrm>
            <a:off x="7499545" y="5277168"/>
            <a:ext cx="2480644" cy="1015663"/>
          </a:xfrm>
          <a:prstGeom prst="rect">
            <a:avLst/>
          </a:prstGeom>
          <a:noFill/>
        </p:spPr>
        <p:txBody>
          <a:bodyPr wrap="square" rtlCol="0">
            <a:spAutoFit/>
          </a:bodyPr>
          <a:lstStyle/>
          <a:p>
            <a:pPr algn="r"/>
            <a:r>
              <a:rPr lang="en-US" sz="1600" b="1" dirty="0">
                <a:solidFill>
                  <a:srgbClr val="0167C1"/>
                </a:solidFill>
              </a:rPr>
              <a:t>No File System</a:t>
            </a:r>
          </a:p>
          <a:p>
            <a:pPr algn="r"/>
            <a:r>
              <a:rPr lang="en-US" sz="1400" b="1" dirty="0">
                <a:solidFill>
                  <a:srgbClr val="00B050"/>
                </a:solidFill>
              </a:rPr>
              <a:t>Object storage which is impervious to ransomware</a:t>
            </a:r>
          </a:p>
          <a:p>
            <a:pPr algn="r"/>
            <a:endParaRPr lang="en-US" sz="1600" dirty="0">
              <a:solidFill>
                <a:srgbClr val="0167C1"/>
              </a:solidFill>
            </a:endParaRPr>
          </a:p>
        </p:txBody>
      </p:sp>
      <p:sp>
        <p:nvSpPr>
          <p:cNvPr id="2" name="Rectangle 1">
            <a:extLst>
              <a:ext uri="{FF2B5EF4-FFF2-40B4-BE49-F238E27FC236}">
                <a16:creationId xmlns:a16="http://schemas.microsoft.com/office/drawing/2014/main" id="{1EF00050-B4E5-4CB4-B801-CACF5B570B9A}"/>
              </a:ext>
            </a:extLst>
          </p:cNvPr>
          <p:cNvSpPr/>
          <p:nvPr/>
        </p:nvSpPr>
        <p:spPr>
          <a:xfrm>
            <a:off x="10455466" y="2344384"/>
            <a:ext cx="1579832" cy="1477328"/>
          </a:xfrm>
          <a:prstGeom prst="rect">
            <a:avLst/>
          </a:prstGeom>
          <a:solidFill>
            <a:srgbClr val="00B050"/>
          </a:solidFill>
        </p:spPr>
        <p:txBody>
          <a:bodyPr wrap="square">
            <a:spAutoFit/>
          </a:bodyPr>
          <a:lstStyle/>
          <a:p>
            <a:pPr algn="ctr"/>
            <a:endParaRPr lang="en-US" b="1" dirty="0">
              <a:solidFill>
                <a:schemeClr val="bg2">
                  <a:lumMod val="25000"/>
                </a:schemeClr>
              </a:solidFill>
            </a:endParaRPr>
          </a:p>
          <a:p>
            <a:pPr algn="ctr"/>
            <a:r>
              <a:rPr lang="en-US" b="1" dirty="0">
                <a:solidFill>
                  <a:schemeClr val="bg2">
                    <a:lumMod val="25000"/>
                  </a:schemeClr>
                </a:solidFill>
              </a:rPr>
              <a:t>Trusted </a:t>
            </a:r>
          </a:p>
          <a:p>
            <a:pPr algn="ctr"/>
            <a:r>
              <a:rPr lang="en-US" b="1" dirty="0">
                <a:solidFill>
                  <a:schemeClr val="bg2">
                    <a:lumMod val="25000"/>
                  </a:schemeClr>
                </a:solidFill>
              </a:rPr>
              <a:t>Systems </a:t>
            </a:r>
          </a:p>
          <a:p>
            <a:pPr algn="ctr"/>
            <a:r>
              <a:rPr lang="en-US" b="1" dirty="0">
                <a:solidFill>
                  <a:schemeClr val="bg2">
                    <a:lumMod val="25000"/>
                  </a:schemeClr>
                </a:solidFill>
              </a:rPr>
              <a:t>Compliant</a:t>
            </a:r>
          </a:p>
          <a:p>
            <a:pPr algn="ctr"/>
            <a:endParaRPr lang="en-US" b="1" dirty="0">
              <a:solidFill>
                <a:schemeClr val="bg2">
                  <a:lumMod val="25000"/>
                </a:schemeClr>
              </a:solidFill>
            </a:endParaRPr>
          </a:p>
        </p:txBody>
      </p:sp>
      <p:cxnSp>
        <p:nvCxnSpPr>
          <p:cNvPr id="4" name="Straight Connector 3">
            <a:extLst>
              <a:ext uri="{FF2B5EF4-FFF2-40B4-BE49-F238E27FC236}">
                <a16:creationId xmlns:a16="http://schemas.microsoft.com/office/drawing/2014/main" id="{5F8198FC-7688-4095-9E6E-4930A71C7E8A}"/>
              </a:ext>
            </a:extLst>
          </p:cNvPr>
          <p:cNvCxnSpPr/>
          <p:nvPr/>
        </p:nvCxnSpPr>
        <p:spPr>
          <a:xfrm>
            <a:off x="5664200" y="1279653"/>
            <a:ext cx="0" cy="47751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2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683546-38AC-CAD2-FEB6-5B8BBCCAC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850" y="1911683"/>
            <a:ext cx="4119724" cy="4119724"/>
          </a:xfrm>
          <a:prstGeom prst="rect">
            <a:avLst/>
          </a:prstGeom>
        </p:spPr>
      </p:pic>
      <p:sp>
        <p:nvSpPr>
          <p:cNvPr id="11" name="TextBox 10">
            <a:extLst>
              <a:ext uri="{FF2B5EF4-FFF2-40B4-BE49-F238E27FC236}">
                <a16:creationId xmlns:a16="http://schemas.microsoft.com/office/drawing/2014/main" id="{91E073D0-544D-C36F-4B87-EE08EE9100A1}"/>
              </a:ext>
            </a:extLst>
          </p:cNvPr>
          <p:cNvSpPr txBox="1"/>
          <p:nvPr/>
        </p:nvSpPr>
        <p:spPr>
          <a:xfrm>
            <a:off x="949674" y="5808871"/>
            <a:ext cx="3098477" cy="369332"/>
          </a:xfrm>
          <a:prstGeom prst="rect">
            <a:avLst/>
          </a:prstGeom>
          <a:noFill/>
        </p:spPr>
        <p:txBody>
          <a:bodyPr wrap="none" rtlCol="0">
            <a:spAutoFit/>
          </a:bodyPr>
          <a:lstStyle/>
          <a:p>
            <a:pPr algn="ctr"/>
            <a:r>
              <a:rPr lang="en-US" dirty="0"/>
              <a:t>TRADITIONAL CLOUD STORAGE</a:t>
            </a:r>
          </a:p>
        </p:txBody>
      </p:sp>
      <p:pic>
        <p:nvPicPr>
          <p:cNvPr id="19" name="Picture 18">
            <a:extLst>
              <a:ext uri="{FF2B5EF4-FFF2-40B4-BE49-F238E27FC236}">
                <a16:creationId xmlns:a16="http://schemas.microsoft.com/office/drawing/2014/main" id="{216B3112-C24B-2B13-7E60-E040465C93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252" y="2233160"/>
            <a:ext cx="3256228" cy="3627313"/>
          </a:xfrm>
          <a:prstGeom prst="rect">
            <a:avLst/>
          </a:prstGeom>
        </p:spPr>
      </p:pic>
      <p:pic>
        <p:nvPicPr>
          <p:cNvPr id="4" name="Picture 3">
            <a:extLst>
              <a:ext uri="{FF2B5EF4-FFF2-40B4-BE49-F238E27FC236}">
                <a16:creationId xmlns:a16="http://schemas.microsoft.com/office/drawing/2014/main" id="{2C47E32B-ADCD-6515-89F5-73D7E488E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465" y="1154578"/>
            <a:ext cx="1510979" cy="972098"/>
          </a:xfrm>
          <a:prstGeom prst="rect">
            <a:avLst/>
          </a:prstGeom>
        </p:spPr>
      </p:pic>
      <p:pic>
        <p:nvPicPr>
          <p:cNvPr id="6" name="Picture 5">
            <a:extLst>
              <a:ext uri="{FF2B5EF4-FFF2-40B4-BE49-F238E27FC236}">
                <a16:creationId xmlns:a16="http://schemas.microsoft.com/office/drawing/2014/main" id="{07353BD5-5AA0-5357-3BFD-AC1F3EA126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427" y="1175711"/>
            <a:ext cx="1468714" cy="929833"/>
          </a:xfrm>
          <a:prstGeom prst="rect">
            <a:avLst/>
          </a:prstGeom>
        </p:spPr>
      </p:pic>
      <p:sp>
        <p:nvSpPr>
          <p:cNvPr id="2" name="Title 1">
            <a:extLst>
              <a:ext uri="{FF2B5EF4-FFF2-40B4-BE49-F238E27FC236}">
                <a16:creationId xmlns:a16="http://schemas.microsoft.com/office/drawing/2014/main" id="{C5252A63-3ADD-A2F2-CE81-401A167E8F54}"/>
              </a:ext>
            </a:extLst>
          </p:cNvPr>
          <p:cNvSpPr>
            <a:spLocks noGrp="1"/>
          </p:cNvSpPr>
          <p:nvPr>
            <p:ph type="title"/>
          </p:nvPr>
        </p:nvSpPr>
        <p:spPr/>
        <p:txBody>
          <a:bodyPr/>
          <a:lstStyle/>
          <a:p>
            <a:r>
              <a:rPr lang="en-US" dirty="0" err="1"/>
              <a:t>restorVault</a:t>
            </a:r>
            <a:r>
              <a:rPr lang="en-US" dirty="0"/>
              <a:t> – Assured Data Integrity</a:t>
            </a:r>
          </a:p>
        </p:txBody>
      </p:sp>
      <p:pic>
        <p:nvPicPr>
          <p:cNvPr id="20" name="Picture 19">
            <a:extLst>
              <a:ext uri="{FF2B5EF4-FFF2-40B4-BE49-F238E27FC236}">
                <a16:creationId xmlns:a16="http://schemas.microsoft.com/office/drawing/2014/main" id="{F0D8B207-F8CB-119A-7FE6-C36D7F4A7C33}"/>
              </a:ext>
            </a:extLst>
          </p:cNvPr>
          <p:cNvPicPr>
            <a:picLocks noChangeAspect="1"/>
          </p:cNvPicPr>
          <p:nvPr/>
        </p:nvPicPr>
        <p:blipFill>
          <a:blip r:embed="rId7"/>
          <a:stretch>
            <a:fillRect/>
          </a:stretch>
        </p:blipFill>
        <p:spPr>
          <a:xfrm>
            <a:off x="4695050" y="2209574"/>
            <a:ext cx="2391614" cy="3572779"/>
          </a:xfrm>
          <a:prstGeom prst="rect">
            <a:avLst/>
          </a:prstGeom>
        </p:spPr>
      </p:pic>
      <p:pic>
        <p:nvPicPr>
          <p:cNvPr id="5" name="Picture 4">
            <a:extLst>
              <a:ext uri="{FF2B5EF4-FFF2-40B4-BE49-F238E27FC236}">
                <a16:creationId xmlns:a16="http://schemas.microsoft.com/office/drawing/2014/main" id="{1B1A1486-02D3-B06E-61E0-5C0B2567C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4336" y="1143502"/>
            <a:ext cx="1479280" cy="994251"/>
          </a:xfrm>
          <a:prstGeom prst="rect">
            <a:avLst/>
          </a:prstGeom>
        </p:spPr>
      </p:pic>
      <p:sp>
        <p:nvSpPr>
          <p:cNvPr id="10" name="TextBox 9">
            <a:extLst>
              <a:ext uri="{FF2B5EF4-FFF2-40B4-BE49-F238E27FC236}">
                <a16:creationId xmlns:a16="http://schemas.microsoft.com/office/drawing/2014/main" id="{A832D405-F5E9-DCED-AC51-AC155DBD8650}"/>
              </a:ext>
            </a:extLst>
          </p:cNvPr>
          <p:cNvSpPr txBox="1"/>
          <p:nvPr/>
        </p:nvSpPr>
        <p:spPr>
          <a:xfrm>
            <a:off x="8024205" y="5808871"/>
            <a:ext cx="2821799" cy="369332"/>
          </a:xfrm>
          <a:prstGeom prst="rect">
            <a:avLst/>
          </a:prstGeom>
          <a:noFill/>
        </p:spPr>
        <p:txBody>
          <a:bodyPr wrap="none" rtlCol="0">
            <a:spAutoFit/>
          </a:bodyPr>
          <a:lstStyle/>
          <a:p>
            <a:pPr algn="ctr"/>
            <a:r>
              <a:rPr lang="en-US" dirty="0"/>
              <a:t>TRUSTED CLOUD VAULT</a:t>
            </a:r>
          </a:p>
        </p:txBody>
      </p:sp>
      <p:pic>
        <p:nvPicPr>
          <p:cNvPr id="7" name="Picture 6">
            <a:extLst>
              <a:ext uri="{FF2B5EF4-FFF2-40B4-BE49-F238E27FC236}">
                <a16:creationId xmlns:a16="http://schemas.microsoft.com/office/drawing/2014/main" id="{5B7278D8-1430-21CB-40D6-AA3241F7C7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130" y="1154578"/>
            <a:ext cx="1468714" cy="972098"/>
          </a:xfrm>
          <a:prstGeom prst="rect">
            <a:avLst/>
          </a:prstGeom>
        </p:spPr>
      </p:pic>
      <p:grpSp>
        <p:nvGrpSpPr>
          <p:cNvPr id="17" name="Group 16">
            <a:extLst>
              <a:ext uri="{FF2B5EF4-FFF2-40B4-BE49-F238E27FC236}">
                <a16:creationId xmlns:a16="http://schemas.microsoft.com/office/drawing/2014/main" id="{AD38DE2E-7671-4B47-BB6D-35CBD65CB923}"/>
              </a:ext>
            </a:extLst>
          </p:cNvPr>
          <p:cNvGrpSpPr/>
          <p:nvPr/>
        </p:nvGrpSpPr>
        <p:grpSpPr>
          <a:xfrm>
            <a:off x="2344271" y="1154578"/>
            <a:ext cx="1468714" cy="972098"/>
            <a:chOff x="3435977" y="1303209"/>
            <a:chExt cx="1468714" cy="972098"/>
          </a:xfrm>
        </p:grpSpPr>
        <p:grpSp>
          <p:nvGrpSpPr>
            <p:cNvPr id="30" name="Group 29">
              <a:extLst>
                <a:ext uri="{FF2B5EF4-FFF2-40B4-BE49-F238E27FC236}">
                  <a16:creationId xmlns:a16="http://schemas.microsoft.com/office/drawing/2014/main" id="{E4A6D08E-1933-4B40-8B3A-7E5E516BA0F2}"/>
                </a:ext>
              </a:extLst>
            </p:cNvPr>
            <p:cNvGrpSpPr/>
            <p:nvPr/>
          </p:nvGrpSpPr>
          <p:grpSpPr>
            <a:xfrm>
              <a:off x="3435977" y="1303209"/>
              <a:ext cx="1468714" cy="972098"/>
              <a:chOff x="5885285" y="1387764"/>
              <a:chExt cx="1468714" cy="972098"/>
            </a:xfrm>
          </p:grpSpPr>
          <p:pic>
            <p:nvPicPr>
              <p:cNvPr id="31" name="Picture 30">
                <a:extLst>
                  <a:ext uri="{FF2B5EF4-FFF2-40B4-BE49-F238E27FC236}">
                    <a16:creationId xmlns:a16="http://schemas.microsoft.com/office/drawing/2014/main" id="{C05EF921-F443-4BCD-ACDE-2CB24B6163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5285" y="1387764"/>
                <a:ext cx="1468714" cy="972098"/>
              </a:xfrm>
              <a:prstGeom prst="rect">
                <a:avLst/>
              </a:prstGeom>
            </p:spPr>
          </p:pic>
          <p:sp>
            <p:nvSpPr>
              <p:cNvPr id="32" name="Rectangle 31">
                <a:extLst>
                  <a:ext uri="{FF2B5EF4-FFF2-40B4-BE49-F238E27FC236}">
                    <a16:creationId xmlns:a16="http://schemas.microsoft.com/office/drawing/2014/main" id="{BAD7C997-CDA2-4EBF-A40A-6BF75DE173AE}"/>
                  </a:ext>
                </a:extLst>
              </p:cNvPr>
              <p:cNvSpPr/>
              <p:nvPr/>
            </p:nvSpPr>
            <p:spPr>
              <a:xfrm>
                <a:off x="6390709" y="1727237"/>
                <a:ext cx="506591" cy="49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Alibaba Cloud | Arrow ECS NA">
              <a:extLst>
                <a:ext uri="{FF2B5EF4-FFF2-40B4-BE49-F238E27FC236}">
                  <a16:creationId xmlns:a16="http://schemas.microsoft.com/office/drawing/2014/main" id="{ADAE0C8F-ABAC-4E55-B0BD-F207868956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4785" y="1585670"/>
              <a:ext cx="1007662" cy="4392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3CB015E6-0C15-4777-B035-03ED865FC954}"/>
              </a:ext>
            </a:extLst>
          </p:cNvPr>
          <p:cNvGrpSpPr/>
          <p:nvPr/>
        </p:nvGrpSpPr>
        <p:grpSpPr>
          <a:xfrm>
            <a:off x="2603874" y="1154578"/>
            <a:ext cx="1468714" cy="972098"/>
            <a:chOff x="5885285" y="1387764"/>
            <a:chExt cx="1468714" cy="972098"/>
          </a:xfrm>
        </p:grpSpPr>
        <p:grpSp>
          <p:nvGrpSpPr>
            <p:cNvPr id="9" name="Group 8">
              <a:extLst>
                <a:ext uri="{FF2B5EF4-FFF2-40B4-BE49-F238E27FC236}">
                  <a16:creationId xmlns:a16="http://schemas.microsoft.com/office/drawing/2014/main" id="{E3479F32-D085-4B6E-ACB0-66D889FF0F75}"/>
                </a:ext>
              </a:extLst>
            </p:cNvPr>
            <p:cNvGrpSpPr/>
            <p:nvPr/>
          </p:nvGrpSpPr>
          <p:grpSpPr>
            <a:xfrm>
              <a:off x="5885285" y="1387764"/>
              <a:ext cx="1468714" cy="972098"/>
              <a:chOff x="5885285" y="1387764"/>
              <a:chExt cx="1468714" cy="972098"/>
            </a:xfrm>
          </p:grpSpPr>
          <p:pic>
            <p:nvPicPr>
              <p:cNvPr id="13" name="Picture 12">
                <a:extLst>
                  <a:ext uri="{FF2B5EF4-FFF2-40B4-BE49-F238E27FC236}">
                    <a16:creationId xmlns:a16="http://schemas.microsoft.com/office/drawing/2014/main" id="{E0DE9172-6D10-4567-BE46-2FE266CCCC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5285" y="1387764"/>
                <a:ext cx="1468714" cy="972098"/>
              </a:xfrm>
              <a:prstGeom prst="rect">
                <a:avLst/>
              </a:prstGeom>
            </p:spPr>
          </p:pic>
          <p:sp>
            <p:nvSpPr>
              <p:cNvPr id="3" name="Rectangle 2">
                <a:extLst>
                  <a:ext uri="{FF2B5EF4-FFF2-40B4-BE49-F238E27FC236}">
                    <a16:creationId xmlns:a16="http://schemas.microsoft.com/office/drawing/2014/main" id="{346550AE-E33E-4C29-82D3-13A2C5AEB98F}"/>
                  </a:ext>
                </a:extLst>
              </p:cNvPr>
              <p:cNvSpPr/>
              <p:nvPr/>
            </p:nvSpPr>
            <p:spPr>
              <a:xfrm>
                <a:off x="6390709" y="1727237"/>
                <a:ext cx="506591" cy="49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Logo Oracle PNG transparente - StickPNG">
              <a:extLst>
                <a:ext uri="{FF2B5EF4-FFF2-40B4-BE49-F238E27FC236}">
                  <a16:creationId xmlns:a16="http://schemas.microsoft.com/office/drawing/2014/main" id="{8C40B5F2-E877-4B21-AED4-E01436B61F5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5945" y="1889645"/>
              <a:ext cx="1003070" cy="131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8431B1AB-8091-479E-9D48-6FA4C5827157}"/>
              </a:ext>
            </a:extLst>
          </p:cNvPr>
          <p:cNvGrpSpPr/>
          <p:nvPr/>
        </p:nvGrpSpPr>
        <p:grpSpPr>
          <a:xfrm>
            <a:off x="1898234" y="1154578"/>
            <a:ext cx="1468714" cy="972098"/>
            <a:chOff x="5531266" y="1430830"/>
            <a:chExt cx="1468714" cy="972098"/>
          </a:xfrm>
        </p:grpSpPr>
        <p:grpSp>
          <p:nvGrpSpPr>
            <p:cNvPr id="26" name="Group 25">
              <a:extLst>
                <a:ext uri="{FF2B5EF4-FFF2-40B4-BE49-F238E27FC236}">
                  <a16:creationId xmlns:a16="http://schemas.microsoft.com/office/drawing/2014/main" id="{70875049-A9B7-407F-969A-30DD70A3DD4C}"/>
                </a:ext>
              </a:extLst>
            </p:cNvPr>
            <p:cNvGrpSpPr/>
            <p:nvPr/>
          </p:nvGrpSpPr>
          <p:grpSpPr>
            <a:xfrm>
              <a:off x="5531266" y="1430830"/>
              <a:ext cx="1468714" cy="972098"/>
              <a:chOff x="5885285" y="1387764"/>
              <a:chExt cx="1468714" cy="972098"/>
            </a:xfrm>
          </p:grpSpPr>
          <p:pic>
            <p:nvPicPr>
              <p:cNvPr id="28" name="Picture 27">
                <a:extLst>
                  <a:ext uri="{FF2B5EF4-FFF2-40B4-BE49-F238E27FC236}">
                    <a16:creationId xmlns:a16="http://schemas.microsoft.com/office/drawing/2014/main" id="{27E01000-120B-4548-8667-1E240D5B65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5285" y="1387764"/>
                <a:ext cx="1468714" cy="972098"/>
              </a:xfrm>
              <a:prstGeom prst="rect">
                <a:avLst/>
              </a:prstGeom>
            </p:spPr>
          </p:pic>
          <p:sp>
            <p:nvSpPr>
              <p:cNvPr id="29" name="Rectangle 28">
                <a:extLst>
                  <a:ext uri="{FF2B5EF4-FFF2-40B4-BE49-F238E27FC236}">
                    <a16:creationId xmlns:a16="http://schemas.microsoft.com/office/drawing/2014/main" id="{6C0B4780-ED9B-4D27-96E3-D9BFD627C7A4}"/>
                  </a:ext>
                </a:extLst>
              </p:cNvPr>
              <p:cNvSpPr/>
              <p:nvPr/>
            </p:nvSpPr>
            <p:spPr>
              <a:xfrm>
                <a:off x="6390709" y="1727237"/>
                <a:ext cx="506591" cy="49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AD4ED57F-3C1C-4102-A018-740BD75C038B}"/>
                </a:ext>
              </a:extLst>
            </p:cNvPr>
            <p:cNvSpPr txBox="1"/>
            <p:nvPr/>
          </p:nvSpPr>
          <p:spPr>
            <a:xfrm>
              <a:off x="5806038" y="1899261"/>
              <a:ext cx="978729" cy="338554"/>
            </a:xfrm>
            <a:prstGeom prst="rect">
              <a:avLst/>
            </a:prstGeom>
            <a:noFill/>
          </p:spPr>
          <p:txBody>
            <a:bodyPr wrap="none" rtlCol="0">
              <a:spAutoFit/>
            </a:bodyPr>
            <a:lstStyle/>
            <a:p>
              <a:r>
                <a:rPr lang="en-US" sz="1600" b="1" dirty="0"/>
                <a:t>PRIVATE</a:t>
              </a:r>
            </a:p>
          </p:txBody>
        </p:sp>
      </p:grpSp>
      <p:grpSp>
        <p:nvGrpSpPr>
          <p:cNvPr id="8" name="Group 7">
            <a:extLst>
              <a:ext uri="{FF2B5EF4-FFF2-40B4-BE49-F238E27FC236}">
                <a16:creationId xmlns:a16="http://schemas.microsoft.com/office/drawing/2014/main" id="{51C07640-31CF-F19F-7AA1-B3527FC4A5A4}"/>
              </a:ext>
            </a:extLst>
          </p:cNvPr>
          <p:cNvGrpSpPr/>
          <p:nvPr/>
        </p:nvGrpSpPr>
        <p:grpSpPr>
          <a:xfrm>
            <a:off x="7285015" y="2412099"/>
            <a:ext cx="368809" cy="3196851"/>
            <a:chOff x="4160203" y="2412099"/>
            <a:chExt cx="368809" cy="3196851"/>
          </a:xfrm>
        </p:grpSpPr>
        <p:pic>
          <p:nvPicPr>
            <p:cNvPr id="23" name="Picture 22">
              <a:extLst>
                <a:ext uri="{FF2B5EF4-FFF2-40B4-BE49-F238E27FC236}">
                  <a16:creationId xmlns:a16="http://schemas.microsoft.com/office/drawing/2014/main" id="{AA66E24D-5668-4EB8-A3DE-1283F91F33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0203" y="2412099"/>
              <a:ext cx="368809" cy="289561"/>
            </a:xfrm>
            <a:prstGeom prst="rect">
              <a:avLst/>
            </a:prstGeom>
          </p:spPr>
        </p:pic>
        <p:pic>
          <p:nvPicPr>
            <p:cNvPr id="46" name="Picture 45">
              <a:extLst>
                <a:ext uri="{FF2B5EF4-FFF2-40B4-BE49-F238E27FC236}">
                  <a16:creationId xmlns:a16="http://schemas.microsoft.com/office/drawing/2014/main" id="{56A51ACB-B956-4C73-9BB4-B07F11C655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0203" y="2974498"/>
              <a:ext cx="368809" cy="289561"/>
            </a:xfrm>
            <a:prstGeom prst="rect">
              <a:avLst/>
            </a:prstGeom>
          </p:spPr>
        </p:pic>
        <p:pic>
          <p:nvPicPr>
            <p:cNvPr id="47" name="Picture 46">
              <a:extLst>
                <a:ext uri="{FF2B5EF4-FFF2-40B4-BE49-F238E27FC236}">
                  <a16:creationId xmlns:a16="http://schemas.microsoft.com/office/drawing/2014/main" id="{0985D517-FCF2-497A-8C46-4951CC1A692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0203" y="3569513"/>
              <a:ext cx="368809" cy="289561"/>
            </a:xfrm>
            <a:prstGeom prst="rect">
              <a:avLst/>
            </a:prstGeom>
          </p:spPr>
        </p:pic>
        <p:pic>
          <p:nvPicPr>
            <p:cNvPr id="48" name="Picture 47">
              <a:extLst>
                <a:ext uri="{FF2B5EF4-FFF2-40B4-BE49-F238E27FC236}">
                  <a16:creationId xmlns:a16="http://schemas.microsoft.com/office/drawing/2014/main" id="{0A76A805-4779-4100-8A45-229880F1F53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0203" y="4164528"/>
              <a:ext cx="368809" cy="289561"/>
            </a:xfrm>
            <a:prstGeom prst="rect">
              <a:avLst/>
            </a:prstGeom>
          </p:spPr>
        </p:pic>
        <p:pic>
          <p:nvPicPr>
            <p:cNvPr id="50" name="Picture 49">
              <a:extLst>
                <a:ext uri="{FF2B5EF4-FFF2-40B4-BE49-F238E27FC236}">
                  <a16:creationId xmlns:a16="http://schemas.microsoft.com/office/drawing/2014/main" id="{3F9BCEB7-0EA0-474F-969D-5A883EEA95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0203" y="4759543"/>
              <a:ext cx="368809" cy="289561"/>
            </a:xfrm>
            <a:prstGeom prst="rect">
              <a:avLst/>
            </a:prstGeom>
          </p:spPr>
        </p:pic>
        <p:pic>
          <p:nvPicPr>
            <p:cNvPr id="51" name="Picture 50">
              <a:extLst>
                <a:ext uri="{FF2B5EF4-FFF2-40B4-BE49-F238E27FC236}">
                  <a16:creationId xmlns:a16="http://schemas.microsoft.com/office/drawing/2014/main" id="{F697C45F-EB85-47CE-8602-A89AC80638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0203" y="5319389"/>
              <a:ext cx="368809" cy="289561"/>
            </a:xfrm>
            <a:prstGeom prst="rect">
              <a:avLst/>
            </a:prstGeom>
          </p:spPr>
        </p:pic>
      </p:grpSp>
      <p:grpSp>
        <p:nvGrpSpPr>
          <p:cNvPr id="16" name="Group 15">
            <a:extLst>
              <a:ext uri="{FF2B5EF4-FFF2-40B4-BE49-F238E27FC236}">
                <a16:creationId xmlns:a16="http://schemas.microsoft.com/office/drawing/2014/main" id="{D1FDA9B6-C12E-1A56-AA26-F5F04FFB0FA4}"/>
              </a:ext>
            </a:extLst>
          </p:cNvPr>
          <p:cNvGrpSpPr/>
          <p:nvPr/>
        </p:nvGrpSpPr>
        <p:grpSpPr>
          <a:xfrm>
            <a:off x="4193148" y="2435545"/>
            <a:ext cx="368809" cy="3173405"/>
            <a:chOff x="7279667" y="2435545"/>
            <a:chExt cx="368809" cy="3173405"/>
          </a:xfrm>
        </p:grpSpPr>
        <p:pic>
          <p:nvPicPr>
            <p:cNvPr id="21" name="Picture 20">
              <a:extLst>
                <a:ext uri="{FF2B5EF4-FFF2-40B4-BE49-F238E27FC236}">
                  <a16:creationId xmlns:a16="http://schemas.microsoft.com/office/drawing/2014/main" id="{6E095D5C-5B2A-4056-A5F7-C95C21FCED3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9667" y="2435545"/>
              <a:ext cx="368809" cy="289561"/>
            </a:xfrm>
            <a:prstGeom prst="rect">
              <a:avLst/>
            </a:prstGeom>
          </p:spPr>
        </p:pic>
        <p:pic>
          <p:nvPicPr>
            <p:cNvPr id="52" name="Picture 51">
              <a:extLst>
                <a:ext uri="{FF2B5EF4-FFF2-40B4-BE49-F238E27FC236}">
                  <a16:creationId xmlns:a16="http://schemas.microsoft.com/office/drawing/2014/main" id="{EA5E1B0E-7925-418D-9ACA-759D6C650E3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9667" y="3012314"/>
              <a:ext cx="368809" cy="289561"/>
            </a:xfrm>
            <a:prstGeom prst="rect">
              <a:avLst/>
            </a:prstGeom>
          </p:spPr>
        </p:pic>
        <p:pic>
          <p:nvPicPr>
            <p:cNvPr id="53" name="Picture 52">
              <a:extLst>
                <a:ext uri="{FF2B5EF4-FFF2-40B4-BE49-F238E27FC236}">
                  <a16:creationId xmlns:a16="http://schemas.microsoft.com/office/drawing/2014/main" id="{857AA261-6F2D-43A5-9077-4378719C0EF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9667" y="3589083"/>
              <a:ext cx="368809" cy="289561"/>
            </a:xfrm>
            <a:prstGeom prst="rect">
              <a:avLst/>
            </a:prstGeom>
          </p:spPr>
        </p:pic>
        <p:pic>
          <p:nvPicPr>
            <p:cNvPr id="54" name="Picture 53">
              <a:extLst>
                <a:ext uri="{FF2B5EF4-FFF2-40B4-BE49-F238E27FC236}">
                  <a16:creationId xmlns:a16="http://schemas.microsoft.com/office/drawing/2014/main" id="{515E0020-E703-46C3-A469-C416DADE1F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9667" y="4165852"/>
              <a:ext cx="368809" cy="289561"/>
            </a:xfrm>
            <a:prstGeom prst="rect">
              <a:avLst/>
            </a:prstGeom>
          </p:spPr>
        </p:pic>
        <p:pic>
          <p:nvPicPr>
            <p:cNvPr id="55" name="Picture 54">
              <a:extLst>
                <a:ext uri="{FF2B5EF4-FFF2-40B4-BE49-F238E27FC236}">
                  <a16:creationId xmlns:a16="http://schemas.microsoft.com/office/drawing/2014/main" id="{496E6232-2290-4163-A8FB-8D1A1E4A94B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9667" y="4742621"/>
              <a:ext cx="368809" cy="289561"/>
            </a:xfrm>
            <a:prstGeom prst="rect">
              <a:avLst/>
            </a:prstGeom>
          </p:spPr>
        </p:pic>
        <p:pic>
          <p:nvPicPr>
            <p:cNvPr id="56" name="Picture 55">
              <a:extLst>
                <a:ext uri="{FF2B5EF4-FFF2-40B4-BE49-F238E27FC236}">
                  <a16:creationId xmlns:a16="http://schemas.microsoft.com/office/drawing/2014/main" id="{AB4EC651-EAEC-4C27-88C6-E5CF7F62A83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9667" y="5319389"/>
              <a:ext cx="368809" cy="289561"/>
            </a:xfrm>
            <a:prstGeom prst="rect">
              <a:avLst/>
            </a:prstGeom>
          </p:spPr>
        </p:pic>
      </p:grpSp>
      <p:pic>
        <p:nvPicPr>
          <p:cNvPr id="24" name="Picture 23">
            <a:extLst>
              <a:ext uri="{FF2B5EF4-FFF2-40B4-BE49-F238E27FC236}">
                <a16:creationId xmlns:a16="http://schemas.microsoft.com/office/drawing/2014/main" id="{2E3FB7E0-2D28-79F6-4DF1-39C0F97F6F54}"/>
              </a:ext>
            </a:extLst>
          </p:cNvPr>
          <p:cNvPicPr>
            <a:picLocks noChangeAspect="1"/>
          </p:cNvPicPr>
          <p:nvPr/>
        </p:nvPicPr>
        <p:blipFill rotWithShape="1">
          <a:blip r:embed="rId14">
            <a:extLst>
              <a:ext uri="{28A0092B-C50C-407E-A947-70E740481C1C}">
                <a14:useLocalDpi xmlns:a14="http://schemas.microsoft.com/office/drawing/2010/main" val="0"/>
              </a:ext>
            </a:extLst>
          </a:blip>
          <a:srcRect l="4082" t="16399" r="6036" b="18007"/>
          <a:stretch/>
        </p:blipFill>
        <p:spPr>
          <a:xfrm>
            <a:off x="8683686" y="1041482"/>
            <a:ext cx="1458052" cy="1064062"/>
          </a:xfrm>
          <a:prstGeom prst="rect">
            <a:avLst/>
          </a:prstGeom>
        </p:spPr>
      </p:pic>
    </p:spTree>
    <p:extLst>
      <p:ext uri="{BB962C8B-B14F-4D97-AF65-F5344CB8AC3E}">
        <p14:creationId xmlns:p14="http://schemas.microsoft.com/office/powerpoint/2010/main" val="18548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609E36-F09E-47C0-9CBA-D68B4B7CE5E9}"/>
              </a:ext>
            </a:extLst>
          </p:cNvPr>
          <p:cNvSpPr>
            <a:spLocks noGrp="1"/>
          </p:cNvSpPr>
          <p:nvPr>
            <p:ph type="title"/>
          </p:nvPr>
        </p:nvSpPr>
        <p:spPr/>
        <p:txBody>
          <a:bodyPr/>
          <a:lstStyle/>
          <a:p>
            <a:r>
              <a:rPr lang="en-US" dirty="0"/>
              <a:t>Fast </a:t>
            </a:r>
            <a:r>
              <a:rPr lang="en-US" i="1" dirty="0"/>
              <a:t>virtual</a:t>
            </a:r>
            <a:r>
              <a:rPr lang="en-US" dirty="0"/>
              <a:t> recovery and </a:t>
            </a:r>
            <a:r>
              <a:rPr lang="en-US" i="1" dirty="0"/>
              <a:t>copy data</a:t>
            </a:r>
          </a:p>
        </p:txBody>
      </p:sp>
      <p:sp>
        <p:nvSpPr>
          <p:cNvPr id="20" name="Text Placeholder 19">
            <a:extLst>
              <a:ext uri="{FF2B5EF4-FFF2-40B4-BE49-F238E27FC236}">
                <a16:creationId xmlns:a16="http://schemas.microsoft.com/office/drawing/2014/main" id="{7309AFB4-9C1A-4F22-A638-2B33675B40D5}"/>
              </a:ext>
            </a:extLst>
          </p:cNvPr>
          <p:cNvSpPr>
            <a:spLocks noGrp="1"/>
          </p:cNvSpPr>
          <p:nvPr>
            <p:ph type="body" sz="quarter" idx="10"/>
          </p:nvPr>
        </p:nvSpPr>
        <p:spPr>
          <a:xfrm>
            <a:off x="496888" y="1321907"/>
            <a:ext cx="11695112" cy="4124806"/>
          </a:xfrm>
        </p:spPr>
        <p:txBody>
          <a:bodyPr/>
          <a:lstStyle/>
          <a:p>
            <a:pPr lvl="0"/>
            <a:r>
              <a:rPr lang="en-US" dirty="0"/>
              <a:t>4 Tb unstructured data locked-out by ransomware attack</a:t>
            </a:r>
          </a:p>
          <a:p>
            <a:pPr lvl="1"/>
            <a:r>
              <a:rPr lang="en-US" dirty="0"/>
              <a:t>Total of 800,000 files restored, with average file size of 5 Mb</a:t>
            </a:r>
          </a:p>
          <a:p>
            <a:pPr lvl="0"/>
            <a:endParaRPr lang="en-US" dirty="0"/>
          </a:p>
          <a:p>
            <a:endParaRPr lang="en-US" dirty="0"/>
          </a:p>
        </p:txBody>
      </p:sp>
      <p:graphicFrame>
        <p:nvGraphicFramePr>
          <p:cNvPr id="4" name="Table 4">
            <a:extLst>
              <a:ext uri="{FF2B5EF4-FFF2-40B4-BE49-F238E27FC236}">
                <a16:creationId xmlns:a16="http://schemas.microsoft.com/office/drawing/2014/main" id="{F40C2644-22D1-4956-A391-7419CA120714}"/>
              </a:ext>
            </a:extLst>
          </p:cNvPr>
          <p:cNvGraphicFramePr>
            <a:graphicFrameLocks noGrp="1"/>
          </p:cNvGraphicFramePr>
          <p:nvPr/>
        </p:nvGraphicFramePr>
        <p:xfrm>
          <a:off x="496047" y="2769158"/>
          <a:ext cx="5652168" cy="2773807"/>
        </p:xfrm>
        <a:graphic>
          <a:graphicData uri="http://schemas.openxmlformats.org/drawingml/2006/table">
            <a:tbl>
              <a:tblPr firstRow="1" bandRow="1">
                <a:tableStyleId>{5C22544A-7EE6-4342-B048-85BDC9FD1C3A}</a:tableStyleId>
              </a:tblPr>
              <a:tblGrid>
                <a:gridCol w="1368926">
                  <a:extLst>
                    <a:ext uri="{9D8B030D-6E8A-4147-A177-3AD203B41FA5}">
                      <a16:colId xmlns:a16="http://schemas.microsoft.com/office/drawing/2014/main" val="2751465854"/>
                    </a:ext>
                  </a:extLst>
                </a:gridCol>
                <a:gridCol w="2149642">
                  <a:extLst>
                    <a:ext uri="{9D8B030D-6E8A-4147-A177-3AD203B41FA5}">
                      <a16:colId xmlns:a16="http://schemas.microsoft.com/office/drawing/2014/main" val="598292851"/>
                    </a:ext>
                  </a:extLst>
                </a:gridCol>
                <a:gridCol w="2133600">
                  <a:extLst>
                    <a:ext uri="{9D8B030D-6E8A-4147-A177-3AD203B41FA5}">
                      <a16:colId xmlns:a16="http://schemas.microsoft.com/office/drawing/2014/main" val="3592430615"/>
                    </a:ext>
                  </a:extLst>
                </a:gridCol>
              </a:tblGrid>
              <a:tr h="658843">
                <a:tc>
                  <a:txBody>
                    <a:bodyPr/>
                    <a:lstStyle/>
                    <a:p>
                      <a:r>
                        <a:rPr lang="en-US" sz="1600" dirty="0" err="1"/>
                        <a:t>DataCenter</a:t>
                      </a:r>
                      <a:r>
                        <a:rPr lang="en-US" sz="1600" dirty="0"/>
                        <a:t> Bandwidth</a:t>
                      </a:r>
                    </a:p>
                  </a:txBody>
                  <a:tcPr anchor="b"/>
                </a:tc>
                <a:tc>
                  <a:txBody>
                    <a:bodyPr/>
                    <a:lstStyle/>
                    <a:p>
                      <a:pPr algn="ctr"/>
                      <a:r>
                        <a:rPr lang="en-US" sz="1600" dirty="0"/>
                        <a:t>Conventional Cloud Backup and Restore</a:t>
                      </a:r>
                    </a:p>
                  </a:txBody>
                  <a:tcPr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With restorVault</a:t>
                      </a:r>
                    </a:p>
                  </a:txBody>
                  <a:tcPr anchor="b"/>
                </a:tc>
                <a:extLst>
                  <a:ext uri="{0D108BD9-81ED-4DB2-BD59-A6C34878D82A}">
                    <a16:rowId xmlns:a16="http://schemas.microsoft.com/office/drawing/2014/main" val="86618710"/>
                  </a:ext>
                </a:extLst>
              </a:tr>
              <a:tr h="1057482">
                <a:tc>
                  <a:txBody>
                    <a:bodyPr/>
                    <a:lstStyle/>
                    <a:p>
                      <a:pPr algn="ctr"/>
                      <a:r>
                        <a:rPr lang="en-US" sz="1800" b="1" dirty="0"/>
                        <a:t>50 Mbps</a:t>
                      </a:r>
                    </a:p>
                  </a:txBody>
                  <a:tcPr anchor="ctr"/>
                </a:tc>
                <a:tc>
                  <a:txBody>
                    <a:bodyPr/>
                    <a:lstStyle/>
                    <a:p>
                      <a:pPr algn="ctr"/>
                      <a:r>
                        <a:rPr lang="en-US" sz="1800" b="0" dirty="0"/>
                        <a:t>10,800 mins</a:t>
                      </a:r>
                    </a:p>
                  </a:txBody>
                  <a:tcPr anchor="ctr"/>
                </a:tc>
                <a:tc>
                  <a:txBody>
                    <a:bodyPr/>
                    <a:lstStyle/>
                    <a:p>
                      <a:pPr algn="ctr"/>
                      <a:r>
                        <a:rPr lang="en-US" sz="1800" b="0" dirty="0"/>
                        <a:t>8.5 mins</a:t>
                      </a:r>
                    </a:p>
                  </a:txBody>
                  <a:tcPr anchor="ctr"/>
                </a:tc>
                <a:extLst>
                  <a:ext uri="{0D108BD9-81ED-4DB2-BD59-A6C34878D82A}">
                    <a16:rowId xmlns:a16="http://schemas.microsoft.com/office/drawing/2014/main" val="81186835"/>
                  </a:ext>
                </a:extLst>
              </a:tr>
              <a:tr h="105748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200 Mbps</a:t>
                      </a:r>
                    </a:p>
                  </a:txBody>
                  <a:tcPr anchor="ctr"/>
                </a:tc>
                <a:tc>
                  <a:txBody>
                    <a:bodyPr/>
                    <a:lstStyle/>
                    <a:p>
                      <a:pPr algn="ctr"/>
                      <a:r>
                        <a:rPr lang="en-US" sz="1800" b="0" dirty="0"/>
                        <a:t>1,410 mins</a:t>
                      </a:r>
                    </a:p>
                  </a:txBody>
                  <a:tcPr anchor="ctr"/>
                </a:tc>
                <a:tc>
                  <a:txBody>
                    <a:bodyPr/>
                    <a:lstStyle/>
                    <a:p>
                      <a:pPr algn="ctr"/>
                      <a:r>
                        <a:rPr lang="en-US" sz="1800" b="0" dirty="0"/>
                        <a:t>2.2 mins</a:t>
                      </a:r>
                    </a:p>
                  </a:txBody>
                  <a:tcPr anchor="ctr"/>
                </a:tc>
                <a:extLst>
                  <a:ext uri="{0D108BD9-81ED-4DB2-BD59-A6C34878D82A}">
                    <a16:rowId xmlns:a16="http://schemas.microsoft.com/office/drawing/2014/main" val="3931875083"/>
                  </a:ext>
                </a:extLst>
              </a:tr>
            </a:tbl>
          </a:graphicData>
        </a:graphic>
      </p:graphicFrame>
      <p:sp>
        <p:nvSpPr>
          <p:cNvPr id="23" name="TextBox 22">
            <a:extLst>
              <a:ext uri="{FF2B5EF4-FFF2-40B4-BE49-F238E27FC236}">
                <a16:creationId xmlns:a16="http://schemas.microsoft.com/office/drawing/2014/main" id="{DFC7EC1E-8E67-4D01-9987-04E4B70A2D9E}"/>
              </a:ext>
            </a:extLst>
          </p:cNvPr>
          <p:cNvSpPr txBox="1"/>
          <p:nvPr/>
        </p:nvSpPr>
        <p:spPr>
          <a:xfrm>
            <a:off x="496047" y="5604672"/>
            <a:ext cx="5622052" cy="369332"/>
          </a:xfrm>
          <a:prstGeom prst="rect">
            <a:avLst/>
          </a:prstGeom>
          <a:noFill/>
        </p:spPr>
        <p:txBody>
          <a:bodyPr wrap="none" rtlCol="0">
            <a:spAutoFit/>
          </a:bodyPr>
          <a:lstStyle/>
          <a:p>
            <a:r>
              <a:rPr lang="en-US" i="1" dirty="0"/>
              <a:t>Over </a:t>
            </a:r>
            <a:r>
              <a:rPr lang="en-US" b="1" i="1" dirty="0">
                <a:solidFill>
                  <a:srgbClr val="0167C1"/>
                </a:solidFill>
              </a:rPr>
              <a:t>500x faster </a:t>
            </a:r>
            <a:r>
              <a:rPr lang="en-US" i="1" dirty="0"/>
              <a:t>even with big internet connections</a:t>
            </a:r>
          </a:p>
        </p:txBody>
      </p:sp>
      <p:pic>
        <p:nvPicPr>
          <p:cNvPr id="2" name="Picture 1">
            <a:extLst>
              <a:ext uri="{FF2B5EF4-FFF2-40B4-BE49-F238E27FC236}">
                <a16:creationId xmlns:a16="http://schemas.microsoft.com/office/drawing/2014/main" id="{DA3D886E-873B-429C-BC68-5E7C6CA16F52}"/>
              </a:ext>
            </a:extLst>
          </p:cNvPr>
          <p:cNvPicPr>
            <a:picLocks noChangeAspect="1"/>
          </p:cNvPicPr>
          <p:nvPr/>
        </p:nvPicPr>
        <p:blipFill>
          <a:blip r:embed="rId3"/>
          <a:stretch>
            <a:fillRect/>
          </a:stretch>
        </p:blipFill>
        <p:spPr>
          <a:xfrm>
            <a:off x="6344444" y="2780462"/>
            <a:ext cx="5557996" cy="2803679"/>
          </a:xfrm>
          <a:prstGeom prst="rect">
            <a:avLst/>
          </a:prstGeom>
        </p:spPr>
      </p:pic>
      <p:cxnSp>
        <p:nvCxnSpPr>
          <p:cNvPr id="22" name="Straight Connector 21">
            <a:extLst>
              <a:ext uri="{FF2B5EF4-FFF2-40B4-BE49-F238E27FC236}">
                <a16:creationId xmlns:a16="http://schemas.microsoft.com/office/drawing/2014/main" id="{E12DCA95-A968-46A6-8587-1CC7EB36BF81}"/>
              </a:ext>
            </a:extLst>
          </p:cNvPr>
          <p:cNvCxnSpPr/>
          <p:nvPr/>
        </p:nvCxnSpPr>
        <p:spPr>
          <a:xfrm>
            <a:off x="7212330" y="3429000"/>
            <a:ext cx="0" cy="65913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0F18977-9600-4E45-9B2C-DB1B970DDDA9}"/>
              </a:ext>
            </a:extLst>
          </p:cNvPr>
          <p:cNvSpPr txBox="1"/>
          <p:nvPr/>
        </p:nvSpPr>
        <p:spPr>
          <a:xfrm>
            <a:off x="8401049" y="3611880"/>
            <a:ext cx="1826141" cy="369332"/>
          </a:xfrm>
          <a:prstGeom prst="rect">
            <a:avLst/>
          </a:prstGeom>
          <a:noFill/>
        </p:spPr>
        <p:txBody>
          <a:bodyPr wrap="none" rtlCol="0">
            <a:spAutoFit/>
          </a:bodyPr>
          <a:lstStyle/>
          <a:p>
            <a:r>
              <a:rPr lang="en-US" dirty="0"/>
              <a:t>TWO MINUTES</a:t>
            </a:r>
          </a:p>
        </p:txBody>
      </p:sp>
      <p:sp>
        <p:nvSpPr>
          <p:cNvPr id="25" name="TextBox 24">
            <a:extLst>
              <a:ext uri="{FF2B5EF4-FFF2-40B4-BE49-F238E27FC236}">
                <a16:creationId xmlns:a16="http://schemas.microsoft.com/office/drawing/2014/main" id="{E3ED029F-8737-49F4-B0C0-2C9308D84126}"/>
              </a:ext>
            </a:extLst>
          </p:cNvPr>
          <p:cNvSpPr txBox="1"/>
          <p:nvPr/>
        </p:nvSpPr>
        <p:spPr>
          <a:xfrm>
            <a:off x="8626222" y="4570814"/>
            <a:ext cx="1398653" cy="369332"/>
          </a:xfrm>
          <a:prstGeom prst="rect">
            <a:avLst/>
          </a:prstGeom>
          <a:noFill/>
        </p:spPr>
        <p:txBody>
          <a:bodyPr wrap="none" rtlCol="0">
            <a:spAutoFit/>
          </a:bodyPr>
          <a:lstStyle/>
          <a:p>
            <a:r>
              <a:rPr lang="en-US" dirty="0">
                <a:solidFill>
                  <a:schemeClr val="bg1">
                    <a:lumMod val="95000"/>
                  </a:schemeClr>
                </a:solidFill>
              </a:rPr>
              <a:t>TWO DAYS</a:t>
            </a:r>
          </a:p>
        </p:txBody>
      </p:sp>
      <p:cxnSp>
        <p:nvCxnSpPr>
          <p:cNvPr id="10" name="Straight Arrow Connector 9">
            <a:extLst>
              <a:ext uri="{FF2B5EF4-FFF2-40B4-BE49-F238E27FC236}">
                <a16:creationId xmlns:a16="http://schemas.microsoft.com/office/drawing/2014/main" id="{466A5541-A3BA-4224-B996-5D210A4DDFB1}"/>
              </a:ext>
            </a:extLst>
          </p:cNvPr>
          <p:cNvCxnSpPr/>
          <p:nvPr/>
        </p:nvCxnSpPr>
        <p:spPr>
          <a:xfrm flipH="1">
            <a:off x="7349490" y="3771900"/>
            <a:ext cx="948690"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78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8A7AE-1A6D-6840-FE45-C3373E6AC5FA}"/>
              </a:ext>
            </a:extLst>
          </p:cNvPr>
          <p:cNvSpPr>
            <a:spLocks noGrp="1"/>
          </p:cNvSpPr>
          <p:nvPr>
            <p:ph type="body" idx="1"/>
          </p:nvPr>
        </p:nvSpPr>
        <p:spPr/>
        <p:txBody>
          <a:bodyPr>
            <a:normAutofit/>
          </a:bodyPr>
          <a:lstStyle/>
          <a:p>
            <a:r>
              <a:rPr lang="en-US" sz="2800" dirty="0">
                <a:solidFill>
                  <a:srgbClr val="7030A0"/>
                </a:solidFill>
              </a:rPr>
              <a:t>Stage 1 - Virtual Recovery</a:t>
            </a:r>
          </a:p>
        </p:txBody>
      </p:sp>
      <p:sp>
        <p:nvSpPr>
          <p:cNvPr id="4" name="Text Placeholder 3">
            <a:extLst>
              <a:ext uri="{FF2B5EF4-FFF2-40B4-BE49-F238E27FC236}">
                <a16:creationId xmlns:a16="http://schemas.microsoft.com/office/drawing/2014/main" id="{E83E1ADE-0FE3-A8BA-9E51-9271A1F775CD}"/>
              </a:ext>
            </a:extLst>
          </p:cNvPr>
          <p:cNvSpPr>
            <a:spLocks noGrp="1"/>
          </p:cNvSpPr>
          <p:nvPr>
            <p:ph type="body" idx="2"/>
          </p:nvPr>
        </p:nvSpPr>
        <p:spPr/>
        <p:txBody>
          <a:bodyPr/>
          <a:lstStyle/>
          <a:p>
            <a:r>
              <a:rPr lang="en-US" dirty="0"/>
              <a:t>All data in CCA or TCS vault is accessible, via VDFs restored to the server.</a:t>
            </a:r>
          </a:p>
          <a:p>
            <a:endParaRPr lang="en-US" dirty="0"/>
          </a:p>
          <a:p>
            <a:r>
              <a:rPr lang="en-US" dirty="0"/>
              <a:t>This takes minutes or hours.</a:t>
            </a:r>
          </a:p>
          <a:p>
            <a:pPr lvl="1"/>
            <a:r>
              <a:rPr lang="en-US" dirty="0"/>
              <a:t>800K files / minute</a:t>
            </a:r>
          </a:p>
        </p:txBody>
      </p:sp>
      <p:sp>
        <p:nvSpPr>
          <p:cNvPr id="5" name="Text Placeholder 4">
            <a:extLst>
              <a:ext uri="{FF2B5EF4-FFF2-40B4-BE49-F238E27FC236}">
                <a16:creationId xmlns:a16="http://schemas.microsoft.com/office/drawing/2014/main" id="{05B4308F-203E-70C7-B6B6-C45B49512744}"/>
              </a:ext>
            </a:extLst>
          </p:cNvPr>
          <p:cNvSpPr>
            <a:spLocks noGrp="1"/>
          </p:cNvSpPr>
          <p:nvPr>
            <p:ph type="body" idx="3"/>
          </p:nvPr>
        </p:nvSpPr>
        <p:spPr/>
        <p:txBody>
          <a:bodyPr>
            <a:normAutofit/>
          </a:bodyPr>
          <a:lstStyle/>
          <a:p>
            <a:r>
              <a:rPr lang="en-US" sz="2800" dirty="0">
                <a:solidFill>
                  <a:srgbClr val="7030A0"/>
                </a:solidFill>
              </a:rPr>
              <a:t>Stage 2 - Full Recovery</a:t>
            </a:r>
          </a:p>
        </p:txBody>
      </p:sp>
      <p:sp>
        <p:nvSpPr>
          <p:cNvPr id="6" name="Text Placeholder 5">
            <a:extLst>
              <a:ext uri="{FF2B5EF4-FFF2-40B4-BE49-F238E27FC236}">
                <a16:creationId xmlns:a16="http://schemas.microsoft.com/office/drawing/2014/main" id="{31065326-E479-BA3A-8C65-761F5762663F}"/>
              </a:ext>
            </a:extLst>
          </p:cNvPr>
          <p:cNvSpPr>
            <a:spLocks noGrp="1"/>
          </p:cNvSpPr>
          <p:nvPr>
            <p:ph type="body" idx="4"/>
          </p:nvPr>
        </p:nvSpPr>
        <p:spPr>
          <a:xfrm>
            <a:off x="6172200" y="2505075"/>
            <a:ext cx="5549900" cy="3684588"/>
          </a:xfrm>
        </p:spPr>
        <p:txBody>
          <a:bodyPr/>
          <a:lstStyle/>
          <a:p>
            <a:r>
              <a:rPr lang="en-US" dirty="0"/>
              <a:t>All active data plus VDFs for all inactive data have been restored to the server.</a:t>
            </a:r>
          </a:p>
          <a:p>
            <a:endParaRPr lang="en-US" dirty="0"/>
          </a:p>
          <a:p>
            <a:r>
              <a:rPr lang="en-US" dirty="0"/>
              <a:t>This takes ~25% of previous time.</a:t>
            </a:r>
          </a:p>
          <a:p>
            <a:pPr lvl="1"/>
            <a:r>
              <a:rPr lang="en-US" dirty="0"/>
              <a:t>Depends on file size and broadband</a:t>
            </a:r>
          </a:p>
        </p:txBody>
      </p:sp>
      <p:sp>
        <p:nvSpPr>
          <p:cNvPr id="2" name="Title 1">
            <a:extLst>
              <a:ext uri="{FF2B5EF4-FFF2-40B4-BE49-F238E27FC236}">
                <a16:creationId xmlns:a16="http://schemas.microsoft.com/office/drawing/2014/main" id="{41DC4F33-B22E-0E58-E9D3-2593301079E9}"/>
              </a:ext>
            </a:extLst>
          </p:cNvPr>
          <p:cNvSpPr>
            <a:spLocks noGrp="1"/>
          </p:cNvSpPr>
          <p:nvPr>
            <p:ph type="title"/>
          </p:nvPr>
        </p:nvSpPr>
        <p:spPr/>
        <p:txBody>
          <a:bodyPr/>
          <a:lstStyle/>
          <a:p>
            <a:r>
              <a:rPr lang="en-US" dirty="0"/>
              <a:t>Two Stages of Recovery</a:t>
            </a:r>
          </a:p>
        </p:txBody>
      </p:sp>
    </p:spTree>
    <p:extLst>
      <p:ext uri="{BB962C8B-B14F-4D97-AF65-F5344CB8AC3E}">
        <p14:creationId xmlns:p14="http://schemas.microsoft.com/office/powerpoint/2010/main" val="245923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EF24FC28-AC35-9B1A-4A0D-4CC8EF125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3123" y="5257477"/>
            <a:ext cx="376371" cy="470465"/>
          </a:xfrm>
          <a:prstGeom prst="rect">
            <a:avLst/>
          </a:prstGeom>
        </p:spPr>
      </p:pic>
      <p:pic>
        <p:nvPicPr>
          <p:cNvPr id="109" name="Picture 108">
            <a:extLst>
              <a:ext uri="{FF2B5EF4-FFF2-40B4-BE49-F238E27FC236}">
                <a16:creationId xmlns:a16="http://schemas.microsoft.com/office/drawing/2014/main" id="{96C03B7C-B9B8-5875-CBA0-9104E7E60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5353" y="5257477"/>
            <a:ext cx="376371" cy="470465"/>
          </a:xfrm>
          <a:prstGeom prst="rect">
            <a:avLst/>
          </a:prstGeom>
        </p:spPr>
      </p:pic>
      <p:pic>
        <p:nvPicPr>
          <p:cNvPr id="19" name="Picture 18">
            <a:extLst>
              <a:ext uri="{FF2B5EF4-FFF2-40B4-BE49-F238E27FC236}">
                <a16:creationId xmlns:a16="http://schemas.microsoft.com/office/drawing/2014/main" id="{771ADC1F-64FC-F671-FE6C-6F7B0AB4A8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990" y="1959465"/>
            <a:ext cx="313357" cy="391697"/>
          </a:xfrm>
          <a:prstGeom prst="rect">
            <a:avLst/>
          </a:prstGeom>
        </p:spPr>
      </p:pic>
      <p:pic>
        <p:nvPicPr>
          <p:cNvPr id="25" name="Picture 24">
            <a:extLst>
              <a:ext uri="{FF2B5EF4-FFF2-40B4-BE49-F238E27FC236}">
                <a16:creationId xmlns:a16="http://schemas.microsoft.com/office/drawing/2014/main" id="{66ADBBA5-2368-D19A-0A02-7FF37A617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846" y="1959465"/>
            <a:ext cx="313357" cy="391697"/>
          </a:xfrm>
          <a:prstGeom prst="rect">
            <a:avLst/>
          </a:prstGeom>
        </p:spPr>
      </p:pic>
      <p:pic>
        <p:nvPicPr>
          <p:cNvPr id="106" name="Picture 105">
            <a:extLst>
              <a:ext uri="{FF2B5EF4-FFF2-40B4-BE49-F238E27FC236}">
                <a16:creationId xmlns:a16="http://schemas.microsoft.com/office/drawing/2014/main" id="{3E6F132D-A547-D855-C268-0C1E1CECC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9702" y="1959465"/>
            <a:ext cx="313357" cy="391697"/>
          </a:xfrm>
          <a:prstGeom prst="rect">
            <a:avLst/>
          </a:prstGeom>
        </p:spPr>
      </p:pic>
      <p:pic>
        <p:nvPicPr>
          <p:cNvPr id="107" name="Picture 106">
            <a:extLst>
              <a:ext uri="{FF2B5EF4-FFF2-40B4-BE49-F238E27FC236}">
                <a16:creationId xmlns:a16="http://schemas.microsoft.com/office/drawing/2014/main" id="{92024CF6-5F5C-6DB8-FF8E-E470ACBA65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8558" y="1959465"/>
            <a:ext cx="313357" cy="391697"/>
          </a:xfrm>
          <a:prstGeom prst="rect">
            <a:avLst/>
          </a:prstGeom>
        </p:spPr>
      </p:pic>
      <p:grpSp>
        <p:nvGrpSpPr>
          <p:cNvPr id="13" name="Group 12">
            <a:extLst>
              <a:ext uri="{FF2B5EF4-FFF2-40B4-BE49-F238E27FC236}">
                <a16:creationId xmlns:a16="http://schemas.microsoft.com/office/drawing/2014/main" id="{8921E95E-D2EB-2730-A725-F55F83C75A76}"/>
              </a:ext>
            </a:extLst>
          </p:cNvPr>
          <p:cNvGrpSpPr/>
          <p:nvPr/>
        </p:nvGrpSpPr>
        <p:grpSpPr>
          <a:xfrm>
            <a:off x="2350398" y="5215620"/>
            <a:ext cx="1310880" cy="840716"/>
            <a:chOff x="2350398" y="5209605"/>
            <a:chExt cx="1310880" cy="840716"/>
          </a:xfrm>
        </p:grpSpPr>
        <p:pic>
          <p:nvPicPr>
            <p:cNvPr id="14" name="Picture 13">
              <a:extLst>
                <a:ext uri="{FF2B5EF4-FFF2-40B4-BE49-F238E27FC236}">
                  <a16:creationId xmlns:a16="http://schemas.microsoft.com/office/drawing/2014/main" id="{2DA17716-CDBA-32E5-47F8-9972B630E98D}"/>
                </a:ext>
              </a:extLst>
            </p:cNvPr>
            <p:cNvPicPr>
              <a:picLocks noChangeAspect="1"/>
            </p:cNvPicPr>
            <p:nvPr/>
          </p:nvPicPr>
          <p:blipFill>
            <a:blip r:embed="rId4" cstate="screen">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350398" y="5209605"/>
              <a:ext cx="1310880" cy="840716"/>
            </a:xfrm>
            <a:prstGeom prst="rect">
              <a:avLst/>
            </a:prstGeom>
          </p:spPr>
        </p:pic>
        <p:sp>
          <p:nvSpPr>
            <p:cNvPr id="16" name="TextBox 15">
              <a:extLst>
                <a:ext uri="{FF2B5EF4-FFF2-40B4-BE49-F238E27FC236}">
                  <a16:creationId xmlns:a16="http://schemas.microsoft.com/office/drawing/2014/main" id="{505A19BC-CD19-63BB-8FEF-3ADF207FDE7B}"/>
                </a:ext>
              </a:extLst>
            </p:cNvPr>
            <p:cNvSpPr txBox="1"/>
            <p:nvPr/>
          </p:nvSpPr>
          <p:spPr>
            <a:xfrm>
              <a:off x="2553551" y="5498845"/>
              <a:ext cx="946093" cy="369332"/>
            </a:xfrm>
            <a:prstGeom prst="rect">
              <a:avLst/>
            </a:prstGeom>
            <a:noFill/>
          </p:spPr>
          <p:txBody>
            <a:bodyPr wrap="none" rtlCol="0">
              <a:spAutoFit/>
            </a:bodyPr>
            <a:lstStyle/>
            <a:p>
              <a:r>
                <a:rPr lang="en-US" dirty="0"/>
                <a:t>PRIVATE</a:t>
              </a:r>
            </a:p>
          </p:txBody>
        </p:sp>
      </p:grpSp>
      <p:pic>
        <p:nvPicPr>
          <p:cNvPr id="63" name="Picture 62">
            <a:extLst>
              <a:ext uri="{FF2B5EF4-FFF2-40B4-BE49-F238E27FC236}">
                <a16:creationId xmlns:a16="http://schemas.microsoft.com/office/drawing/2014/main" id="{D182394C-A1FB-0893-FE2D-36EFE46F1DC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4522" y="2043300"/>
            <a:ext cx="1410436" cy="907413"/>
          </a:xfrm>
          <a:prstGeom prst="rect">
            <a:avLst/>
          </a:prstGeom>
        </p:spPr>
      </p:pic>
      <p:pic>
        <p:nvPicPr>
          <p:cNvPr id="46" name="Picture 45">
            <a:extLst>
              <a:ext uri="{FF2B5EF4-FFF2-40B4-BE49-F238E27FC236}">
                <a16:creationId xmlns:a16="http://schemas.microsoft.com/office/drawing/2014/main" id="{7D583C4B-618D-EDC7-B565-1C819B9703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65322" y="2043300"/>
            <a:ext cx="1370983" cy="907413"/>
          </a:xfrm>
          <a:prstGeom prst="rect">
            <a:avLst/>
          </a:prstGeom>
        </p:spPr>
      </p:pic>
      <p:pic>
        <p:nvPicPr>
          <p:cNvPr id="48" name="Picture 47">
            <a:extLst>
              <a:ext uri="{FF2B5EF4-FFF2-40B4-BE49-F238E27FC236}">
                <a16:creationId xmlns:a16="http://schemas.microsoft.com/office/drawing/2014/main" id="{06BDA9A9-4EA3-F76F-0518-0761F55359F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72188" y="2043300"/>
            <a:ext cx="1380846" cy="907413"/>
          </a:xfrm>
          <a:prstGeom prst="rect">
            <a:avLst/>
          </a:prstGeom>
        </p:spPr>
      </p:pic>
      <p:pic>
        <p:nvPicPr>
          <p:cNvPr id="49" name="Picture 48">
            <a:extLst>
              <a:ext uri="{FF2B5EF4-FFF2-40B4-BE49-F238E27FC236}">
                <a16:creationId xmlns:a16="http://schemas.microsoft.com/office/drawing/2014/main" id="{29EF548A-7DF5-3866-2ED4-BB78EE2D109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88916" y="2063026"/>
            <a:ext cx="1370983" cy="867961"/>
          </a:xfrm>
          <a:prstGeom prst="rect">
            <a:avLst/>
          </a:prstGeom>
        </p:spPr>
      </p:pic>
      <p:cxnSp>
        <p:nvCxnSpPr>
          <p:cNvPr id="55" name="Straight Arrow Connector 54">
            <a:extLst>
              <a:ext uri="{FF2B5EF4-FFF2-40B4-BE49-F238E27FC236}">
                <a16:creationId xmlns:a16="http://schemas.microsoft.com/office/drawing/2014/main" id="{3EEB2078-9223-6094-7B10-840882E3E7C6}"/>
              </a:ext>
            </a:extLst>
          </p:cNvPr>
          <p:cNvCxnSpPr>
            <a:cxnSpLocks/>
            <a:stCxn id="49" idx="2"/>
          </p:cNvCxnSpPr>
          <p:nvPr/>
        </p:nvCxnSpPr>
        <p:spPr>
          <a:xfrm>
            <a:off x="1074408" y="2930987"/>
            <a:ext cx="1512269" cy="1971633"/>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8FA3794-F946-D0E9-A667-9B26D7F39774}"/>
              </a:ext>
            </a:extLst>
          </p:cNvPr>
          <p:cNvCxnSpPr>
            <a:cxnSpLocks/>
            <a:stCxn id="63" idx="2"/>
          </p:cNvCxnSpPr>
          <p:nvPr/>
        </p:nvCxnSpPr>
        <p:spPr>
          <a:xfrm flipH="1">
            <a:off x="3290682" y="2950713"/>
            <a:ext cx="1929058" cy="1996084"/>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2D37713-0F4F-9075-07F2-8EBBF10E9F2A}"/>
              </a:ext>
            </a:extLst>
          </p:cNvPr>
          <p:cNvCxnSpPr>
            <a:cxnSpLocks/>
            <a:stCxn id="48" idx="2"/>
          </p:cNvCxnSpPr>
          <p:nvPr/>
        </p:nvCxnSpPr>
        <p:spPr>
          <a:xfrm>
            <a:off x="2462611" y="2950713"/>
            <a:ext cx="324952" cy="1878482"/>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0C024A0-C5A2-9186-4246-084956204DBF}"/>
              </a:ext>
            </a:extLst>
          </p:cNvPr>
          <p:cNvCxnSpPr>
            <a:cxnSpLocks/>
            <a:stCxn id="46" idx="2"/>
          </p:cNvCxnSpPr>
          <p:nvPr/>
        </p:nvCxnSpPr>
        <p:spPr>
          <a:xfrm flipH="1">
            <a:off x="3089796" y="2950713"/>
            <a:ext cx="761018" cy="1878482"/>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2B644E-3BFB-0BE0-B96D-9FDA1066FA0F}"/>
              </a:ext>
            </a:extLst>
          </p:cNvPr>
          <p:cNvSpPr>
            <a:spLocks noGrp="1"/>
          </p:cNvSpPr>
          <p:nvPr>
            <p:ph type="title"/>
          </p:nvPr>
        </p:nvSpPr>
        <p:spPr>
          <a:xfrm>
            <a:off x="289560" y="209677"/>
            <a:ext cx="11686850" cy="849117"/>
          </a:xfrm>
        </p:spPr>
        <p:txBody>
          <a:bodyPr>
            <a:normAutofit/>
          </a:bodyPr>
          <a:lstStyle/>
          <a:p>
            <a:r>
              <a:rPr lang="en-US" sz="4000" dirty="0" err="1"/>
              <a:t>restorVault</a:t>
            </a:r>
            <a:r>
              <a:rPr lang="en-US" sz="4000" dirty="0"/>
              <a:t> simplifies multi-cloud access</a:t>
            </a:r>
          </a:p>
        </p:txBody>
      </p:sp>
      <p:cxnSp>
        <p:nvCxnSpPr>
          <p:cNvPr id="69" name="Straight Connector 68">
            <a:extLst>
              <a:ext uri="{FF2B5EF4-FFF2-40B4-BE49-F238E27FC236}">
                <a16:creationId xmlns:a16="http://schemas.microsoft.com/office/drawing/2014/main" id="{CDD109FC-6A73-C3CE-65EC-71A66E5D9EC9}"/>
              </a:ext>
            </a:extLst>
          </p:cNvPr>
          <p:cNvCxnSpPr/>
          <p:nvPr/>
        </p:nvCxnSpPr>
        <p:spPr>
          <a:xfrm>
            <a:off x="6132985" y="1271239"/>
            <a:ext cx="0" cy="472811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D2C9810-96FB-75B6-E38C-BB8F293C281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574251" y="3258859"/>
            <a:ext cx="397763" cy="303118"/>
          </a:xfrm>
          <a:prstGeom prst="rect">
            <a:avLst/>
          </a:prstGeom>
        </p:spPr>
      </p:pic>
      <p:pic>
        <p:nvPicPr>
          <p:cNvPr id="10" name="Picture 9">
            <a:extLst>
              <a:ext uri="{FF2B5EF4-FFF2-40B4-BE49-F238E27FC236}">
                <a16:creationId xmlns:a16="http://schemas.microsoft.com/office/drawing/2014/main" id="{9E3596CB-D0C2-79CC-5D5E-324C3C1D4B5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3497200" y="3169640"/>
            <a:ext cx="397763" cy="303118"/>
          </a:xfrm>
          <a:prstGeom prst="rect">
            <a:avLst/>
          </a:prstGeom>
        </p:spPr>
      </p:pic>
      <p:pic>
        <p:nvPicPr>
          <p:cNvPr id="11" name="Picture 10">
            <a:extLst>
              <a:ext uri="{FF2B5EF4-FFF2-40B4-BE49-F238E27FC236}">
                <a16:creationId xmlns:a16="http://schemas.microsoft.com/office/drawing/2014/main" id="{66D43C41-3C48-89E3-5746-EA2D69B772C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337395" y="3169640"/>
            <a:ext cx="397763" cy="303118"/>
          </a:xfrm>
          <a:prstGeom prst="rect">
            <a:avLst/>
          </a:prstGeom>
        </p:spPr>
      </p:pic>
      <p:pic>
        <p:nvPicPr>
          <p:cNvPr id="12" name="Picture 11">
            <a:extLst>
              <a:ext uri="{FF2B5EF4-FFF2-40B4-BE49-F238E27FC236}">
                <a16:creationId xmlns:a16="http://schemas.microsoft.com/office/drawing/2014/main" id="{554C1D65-A990-8FEB-2328-4F7E7A17C53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1224137" y="3258859"/>
            <a:ext cx="397763" cy="303118"/>
          </a:xfrm>
          <a:prstGeom prst="rect">
            <a:avLst/>
          </a:prstGeom>
        </p:spPr>
      </p:pic>
      <p:pic>
        <p:nvPicPr>
          <p:cNvPr id="36" name="Picture 35">
            <a:extLst>
              <a:ext uri="{FF2B5EF4-FFF2-40B4-BE49-F238E27FC236}">
                <a16:creationId xmlns:a16="http://schemas.microsoft.com/office/drawing/2014/main" id="{FAE13D4D-1B62-4663-667E-1E3F463FBD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4573571" y="3258859"/>
            <a:ext cx="395845" cy="303118"/>
          </a:xfrm>
          <a:prstGeom prst="rect">
            <a:avLst/>
          </a:prstGeom>
        </p:spPr>
      </p:pic>
      <p:pic>
        <p:nvPicPr>
          <p:cNvPr id="65" name="Picture 64">
            <a:extLst>
              <a:ext uri="{FF2B5EF4-FFF2-40B4-BE49-F238E27FC236}">
                <a16:creationId xmlns:a16="http://schemas.microsoft.com/office/drawing/2014/main" id="{FAF76DD8-2425-43E6-A4F5-B9B82CE506C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1225096" y="3258859"/>
            <a:ext cx="395845" cy="303118"/>
          </a:xfrm>
          <a:prstGeom prst="rect">
            <a:avLst/>
          </a:prstGeom>
        </p:spPr>
      </p:pic>
      <p:pic>
        <p:nvPicPr>
          <p:cNvPr id="66" name="Picture 65">
            <a:extLst>
              <a:ext uri="{FF2B5EF4-FFF2-40B4-BE49-F238E27FC236}">
                <a16:creationId xmlns:a16="http://schemas.microsoft.com/office/drawing/2014/main" id="{812AD5FF-F647-C96D-5F1D-D92A1C54516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2338354" y="3169640"/>
            <a:ext cx="395845" cy="303118"/>
          </a:xfrm>
          <a:prstGeom prst="rect">
            <a:avLst/>
          </a:prstGeom>
        </p:spPr>
      </p:pic>
      <p:pic>
        <p:nvPicPr>
          <p:cNvPr id="67" name="Picture 66">
            <a:extLst>
              <a:ext uri="{FF2B5EF4-FFF2-40B4-BE49-F238E27FC236}">
                <a16:creationId xmlns:a16="http://schemas.microsoft.com/office/drawing/2014/main" id="{351723B8-7A86-10FC-452D-23A0CD449DE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3498193" y="3169640"/>
            <a:ext cx="395845" cy="303118"/>
          </a:xfrm>
          <a:prstGeom prst="rect">
            <a:avLst/>
          </a:prstGeom>
        </p:spPr>
      </p:pic>
      <p:grpSp>
        <p:nvGrpSpPr>
          <p:cNvPr id="4" name="Group 3">
            <a:extLst>
              <a:ext uri="{FF2B5EF4-FFF2-40B4-BE49-F238E27FC236}">
                <a16:creationId xmlns:a16="http://schemas.microsoft.com/office/drawing/2014/main" id="{508A53BE-A94A-A1D9-3EBC-27337483A313}"/>
              </a:ext>
            </a:extLst>
          </p:cNvPr>
          <p:cNvGrpSpPr/>
          <p:nvPr/>
        </p:nvGrpSpPr>
        <p:grpSpPr>
          <a:xfrm>
            <a:off x="6446269" y="1963656"/>
            <a:ext cx="5537294" cy="4106416"/>
            <a:chOff x="6446269" y="1963656"/>
            <a:chExt cx="5537294" cy="4106416"/>
          </a:xfrm>
        </p:grpSpPr>
        <p:pic>
          <p:nvPicPr>
            <p:cNvPr id="121" name="Picture 120">
              <a:extLst>
                <a:ext uri="{FF2B5EF4-FFF2-40B4-BE49-F238E27FC236}">
                  <a16:creationId xmlns:a16="http://schemas.microsoft.com/office/drawing/2014/main" id="{5239A52A-BBE8-405F-C0DF-23E78C30B3F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46417" y="5272550"/>
              <a:ext cx="374967" cy="468709"/>
            </a:xfrm>
            <a:prstGeom prst="rect">
              <a:avLst/>
            </a:prstGeom>
          </p:spPr>
        </p:pic>
        <p:pic>
          <p:nvPicPr>
            <p:cNvPr id="98" name="Picture 97">
              <a:extLst>
                <a:ext uri="{FF2B5EF4-FFF2-40B4-BE49-F238E27FC236}">
                  <a16:creationId xmlns:a16="http://schemas.microsoft.com/office/drawing/2014/main" id="{E3B182B4-6D4E-202D-DF44-9903DC0261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64336" y="5276904"/>
              <a:ext cx="374967" cy="468709"/>
            </a:xfrm>
            <a:prstGeom prst="rect">
              <a:avLst/>
            </a:prstGeom>
          </p:spPr>
        </p:pic>
        <p:pic>
          <p:nvPicPr>
            <p:cNvPr id="96" name="Picture 95">
              <a:extLst>
                <a:ext uri="{FF2B5EF4-FFF2-40B4-BE49-F238E27FC236}">
                  <a16:creationId xmlns:a16="http://schemas.microsoft.com/office/drawing/2014/main" id="{09C36E33-987C-9A35-94E6-7CD0C3DB75B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05972" y="1963656"/>
              <a:ext cx="306651" cy="383314"/>
            </a:xfrm>
            <a:prstGeom prst="rect">
              <a:avLst/>
            </a:prstGeom>
          </p:spPr>
        </p:pic>
        <p:pic>
          <p:nvPicPr>
            <p:cNvPr id="103" name="Picture 102">
              <a:extLst>
                <a:ext uri="{FF2B5EF4-FFF2-40B4-BE49-F238E27FC236}">
                  <a16:creationId xmlns:a16="http://schemas.microsoft.com/office/drawing/2014/main" id="{C6074BCD-C484-D234-76FE-AD0819511F6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68016" y="1963656"/>
              <a:ext cx="306651" cy="383314"/>
            </a:xfrm>
            <a:prstGeom prst="rect">
              <a:avLst/>
            </a:prstGeom>
          </p:spPr>
        </p:pic>
        <p:pic>
          <p:nvPicPr>
            <p:cNvPr id="104" name="Picture 103">
              <a:extLst>
                <a:ext uri="{FF2B5EF4-FFF2-40B4-BE49-F238E27FC236}">
                  <a16:creationId xmlns:a16="http://schemas.microsoft.com/office/drawing/2014/main" id="{7C656535-6A0B-F74B-AA92-63EB4CCF9A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49038" y="1963656"/>
              <a:ext cx="306651" cy="383314"/>
            </a:xfrm>
            <a:prstGeom prst="rect">
              <a:avLst/>
            </a:prstGeom>
          </p:spPr>
        </p:pic>
        <p:pic>
          <p:nvPicPr>
            <p:cNvPr id="105" name="Picture 104">
              <a:extLst>
                <a:ext uri="{FF2B5EF4-FFF2-40B4-BE49-F238E27FC236}">
                  <a16:creationId xmlns:a16="http://schemas.microsoft.com/office/drawing/2014/main" id="{AD63CC7D-0DA6-0607-F511-FC3B9D01613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86994" y="1963656"/>
              <a:ext cx="306651" cy="383314"/>
            </a:xfrm>
            <a:prstGeom prst="rect">
              <a:avLst/>
            </a:prstGeom>
          </p:spPr>
        </p:pic>
        <p:pic>
          <p:nvPicPr>
            <p:cNvPr id="64" name="Picture 63">
              <a:extLst>
                <a:ext uri="{FF2B5EF4-FFF2-40B4-BE49-F238E27FC236}">
                  <a16:creationId xmlns:a16="http://schemas.microsoft.com/office/drawing/2014/main" id="{6C70A4A3-247F-F3D8-829C-0886A18099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573127" y="2043300"/>
              <a:ext cx="1410436" cy="907413"/>
            </a:xfrm>
            <a:prstGeom prst="rect">
              <a:avLst/>
            </a:prstGeom>
          </p:spPr>
        </p:pic>
        <p:pic>
          <p:nvPicPr>
            <p:cNvPr id="7" name="Picture 6">
              <a:extLst>
                <a:ext uri="{FF2B5EF4-FFF2-40B4-BE49-F238E27FC236}">
                  <a16:creationId xmlns:a16="http://schemas.microsoft.com/office/drawing/2014/main" id="{9B94B606-A213-A855-D781-7D391FDA012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22675" y="2043300"/>
              <a:ext cx="1370983" cy="907413"/>
            </a:xfrm>
            <a:prstGeom prst="rect">
              <a:avLst/>
            </a:prstGeom>
          </p:spPr>
        </p:pic>
        <p:pic>
          <p:nvPicPr>
            <p:cNvPr id="5" name="Picture 4">
              <a:extLst>
                <a:ext uri="{FF2B5EF4-FFF2-40B4-BE49-F238E27FC236}">
                  <a16:creationId xmlns:a16="http://schemas.microsoft.com/office/drawing/2014/main" id="{28F3DC59-36E5-7233-31AE-2B8BD499C75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29541" y="2043300"/>
              <a:ext cx="1380846" cy="907413"/>
            </a:xfrm>
            <a:prstGeom prst="rect">
              <a:avLst/>
            </a:prstGeom>
          </p:spPr>
        </p:pic>
        <p:pic>
          <p:nvPicPr>
            <p:cNvPr id="6" name="Picture 5">
              <a:extLst>
                <a:ext uri="{FF2B5EF4-FFF2-40B4-BE49-F238E27FC236}">
                  <a16:creationId xmlns:a16="http://schemas.microsoft.com/office/drawing/2014/main" id="{9C441338-045A-595C-A9D7-4BED01F5A9E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46269" y="2063026"/>
              <a:ext cx="1370983" cy="867961"/>
            </a:xfrm>
            <a:prstGeom prst="rect">
              <a:avLst/>
            </a:prstGeom>
          </p:spPr>
        </p:pic>
        <p:cxnSp>
          <p:nvCxnSpPr>
            <p:cNvPr id="22" name="Straight Arrow Connector 21">
              <a:extLst>
                <a:ext uri="{FF2B5EF4-FFF2-40B4-BE49-F238E27FC236}">
                  <a16:creationId xmlns:a16="http://schemas.microsoft.com/office/drawing/2014/main" id="{912C4325-8797-7416-01EC-7C1EDB3B8BFC}"/>
                </a:ext>
              </a:extLst>
            </p:cNvPr>
            <p:cNvCxnSpPr>
              <a:cxnSpLocks/>
              <a:stCxn id="6" idx="2"/>
            </p:cNvCxnSpPr>
            <p:nvPr/>
          </p:nvCxnSpPr>
          <p:spPr>
            <a:xfrm>
              <a:off x="7131761" y="2930987"/>
              <a:ext cx="1451126" cy="851200"/>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BB9613B-D6D9-73EC-69D1-24DFE2E449AC}"/>
                </a:ext>
              </a:extLst>
            </p:cNvPr>
            <p:cNvCxnSpPr>
              <a:cxnSpLocks/>
              <a:stCxn id="64" idx="2"/>
            </p:cNvCxnSpPr>
            <p:nvPr/>
          </p:nvCxnSpPr>
          <p:spPr>
            <a:xfrm flipH="1">
              <a:off x="9147706" y="2950713"/>
              <a:ext cx="2130639" cy="848296"/>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38F918B-2E2E-B89B-5FA9-B9D64C5D9DD9}"/>
                </a:ext>
              </a:extLst>
            </p:cNvPr>
            <p:cNvCxnSpPr>
              <a:cxnSpLocks/>
            </p:cNvCxnSpPr>
            <p:nvPr/>
          </p:nvCxnSpPr>
          <p:spPr>
            <a:xfrm>
              <a:off x="8468490" y="2906429"/>
              <a:ext cx="273580" cy="832607"/>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4C8E44D-4F33-9B6A-7599-A2F87556D533}"/>
                </a:ext>
              </a:extLst>
            </p:cNvPr>
            <p:cNvCxnSpPr>
              <a:cxnSpLocks/>
              <a:stCxn id="7" idx="2"/>
            </p:cNvCxnSpPr>
            <p:nvPr/>
          </p:nvCxnSpPr>
          <p:spPr>
            <a:xfrm flipH="1">
              <a:off x="9074996" y="2950713"/>
              <a:ext cx="833171" cy="788323"/>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216D8875-C6FF-E3B8-B8E6-EBED7BA3AB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10000675" y="3233150"/>
              <a:ext cx="397763" cy="303118"/>
            </a:xfrm>
            <a:prstGeom prst="rect">
              <a:avLst/>
            </a:prstGeom>
          </p:spPr>
        </p:pic>
        <p:pic>
          <p:nvPicPr>
            <p:cNvPr id="38" name="Picture 37">
              <a:extLst>
                <a:ext uri="{FF2B5EF4-FFF2-40B4-BE49-F238E27FC236}">
                  <a16:creationId xmlns:a16="http://schemas.microsoft.com/office/drawing/2014/main" id="{FF2AE582-1396-A2FE-A486-071E90F7DF2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9392081" y="3092196"/>
              <a:ext cx="397763" cy="303118"/>
            </a:xfrm>
            <a:prstGeom prst="rect">
              <a:avLst/>
            </a:prstGeom>
          </p:spPr>
        </p:pic>
        <p:pic>
          <p:nvPicPr>
            <p:cNvPr id="39" name="Picture 38">
              <a:extLst>
                <a:ext uri="{FF2B5EF4-FFF2-40B4-BE49-F238E27FC236}">
                  <a16:creationId xmlns:a16="http://schemas.microsoft.com/office/drawing/2014/main" id="{009DBAFC-C1C0-A343-A68C-8F12320657F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8363541" y="3058642"/>
              <a:ext cx="397763" cy="303118"/>
            </a:xfrm>
            <a:prstGeom prst="rect">
              <a:avLst/>
            </a:prstGeom>
          </p:spPr>
        </p:pic>
        <p:pic>
          <p:nvPicPr>
            <p:cNvPr id="40" name="Picture 39">
              <a:extLst>
                <a:ext uri="{FF2B5EF4-FFF2-40B4-BE49-F238E27FC236}">
                  <a16:creationId xmlns:a16="http://schemas.microsoft.com/office/drawing/2014/main" id="{977C8012-E6B4-F8D6-0259-7782D816252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686547" y="3219054"/>
              <a:ext cx="397763" cy="303118"/>
            </a:xfrm>
            <a:prstGeom prst="rect">
              <a:avLst/>
            </a:prstGeom>
          </p:spPr>
        </p:pic>
        <p:cxnSp>
          <p:nvCxnSpPr>
            <p:cNvPr id="37" name="Straight Arrow Connector 36">
              <a:extLst>
                <a:ext uri="{FF2B5EF4-FFF2-40B4-BE49-F238E27FC236}">
                  <a16:creationId xmlns:a16="http://schemas.microsoft.com/office/drawing/2014/main" id="{2F23D5C9-1547-62E5-CF0B-311FE0385CE2}"/>
                </a:ext>
              </a:extLst>
            </p:cNvPr>
            <p:cNvCxnSpPr>
              <a:cxnSpLocks/>
            </p:cNvCxnSpPr>
            <p:nvPr/>
          </p:nvCxnSpPr>
          <p:spPr>
            <a:xfrm flipV="1">
              <a:off x="8946307" y="4437209"/>
              <a:ext cx="0" cy="784276"/>
            </a:xfrm>
            <a:prstGeom prst="straightConnector1">
              <a:avLst/>
            </a:prstGeom>
            <a:ln w="6350">
              <a:solidFill>
                <a:schemeClr val="bg1">
                  <a:lumMod val="6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C175D877-771F-D9BD-9CA5-6956EC1DBA6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8743356" y="4729893"/>
              <a:ext cx="397763" cy="303118"/>
            </a:xfrm>
            <a:prstGeom prst="rect">
              <a:avLst/>
            </a:prstGeom>
          </p:spPr>
        </p:pic>
        <p:grpSp>
          <p:nvGrpSpPr>
            <p:cNvPr id="95" name="Group 94">
              <a:extLst>
                <a:ext uri="{FF2B5EF4-FFF2-40B4-BE49-F238E27FC236}">
                  <a16:creationId xmlns:a16="http://schemas.microsoft.com/office/drawing/2014/main" id="{408825D8-7DD0-FF30-410E-DE2AC608DD74}"/>
                </a:ext>
              </a:extLst>
            </p:cNvPr>
            <p:cNvGrpSpPr/>
            <p:nvPr/>
          </p:nvGrpSpPr>
          <p:grpSpPr>
            <a:xfrm>
              <a:off x="7796100" y="3653964"/>
              <a:ext cx="2329687" cy="1130272"/>
              <a:chOff x="9447761" y="3892773"/>
              <a:chExt cx="1870336" cy="907413"/>
            </a:xfrm>
          </p:grpSpPr>
          <p:pic>
            <p:nvPicPr>
              <p:cNvPr id="99" name="Google Shape;73;p13">
                <a:extLst>
                  <a:ext uri="{FF2B5EF4-FFF2-40B4-BE49-F238E27FC236}">
                    <a16:creationId xmlns:a16="http://schemas.microsoft.com/office/drawing/2014/main" id="{C2CFA893-8AA4-593B-4822-E78D079D33B4}"/>
                  </a:ext>
                </a:extLst>
              </p:cNvPr>
              <p:cNvPicPr preferRelativeResize="0"/>
              <p:nvPr/>
            </p:nvPicPr>
            <p:blipFill>
              <a:blip r:embed="rId14">
                <a:alphaModFix/>
              </a:blip>
              <a:stretch>
                <a:fillRect/>
              </a:stretch>
            </p:blipFill>
            <p:spPr>
              <a:xfrm>
                <a:off x="9447761" y="4010911"/>
                <a:ext cx="534210" cy="534210"/>
              </a:xfrm>
              <a:prstGeom prst="rect">
                <a:avLst/>
              </a:prstGeom>
              <a:noFill/>
              <a:ln>
                <a:noFill/>
              </a:ln>
            </p:spPr>
          </p:pic>
          <p:pic>
            <p:nvPicPr>
              <p:cNvPr id="100" name="Google Shape;73;p13">
                <a:extLst>
                  <a:ext uri="{FF2B5EF4-FFF2-40B4-BE49-F238E27FC236}">
                    <a16:creationId xmlns:a16="http://schemas.microsoft.com/office/drawing/2014/main" id="{461D66BC-4968-7027-9B49-AB78F2221D37}"/>
                  </a:ext>
                </a:extLst>
              </p:cNvPr>
              <p:cNvPicPr preferRelativeResize="0"/>
              <p:nvPr/>
            </p:nvPicPr>
            <p:blipFill>
              <a:blip r:embed="rId14">
                <a:alphaModFix/>
              </a:blip>
              <a:stretch>
                <a:fillRect/>
              </a:stretch>
            </p:blipFill>
            <p:spPr>
              <a:xfrm>
                <a:off x="10783887" y="4011054"/>
                <a:ext cx="534210" cy="534210"/>
              </a:xfrm>
              <a:prstGeom prst="rect">
                <a:avLst/>
              </a:prstGeom>
              <a:noFill/>
              <a:ln>
                <a:noFill/>
              </a:ln>
            </p:spPr>
          </p:pic>
          <p:pic>
            <p:nvPicPr>
              <p:cNvPr id="101" name="Picture 100">
                <a:extLst>
                  <a:ext uri="{FF2B5EF4-FFF2-40B4-BE49-F238E27FC236}">
                    <a16:creationId xmlns:a16="http://schemas.microsoft.com/office/drawing/2014/main" id="{817A029C-DAB0-E79E-CA53-FD421D8ADB78}"/>
                  </a:ext>
                </a:extLst>
              </p:cNvPr>
              <p:cNvPicPr>
                <a:picLocks noChangeAspect="1"/>
              </p:cNvPicPr>
              <p:nvPr/>
            </p:nvPicPr>
            <p:blipFill rotWithShape="1">
              <a:blip r:embed="rId15">
                <a:extLst>
                  <a:ext uri="{28A0092B-C50C-407E-A947-70E740481C1C}">
                    <a14:useLocalDpi xmlns:a14="http://schemas.microsoft.com/office/drawing/2010/main" val="0"/>
                  </a:ext>
                </a:extLst>
              </a:blip>
              <a:srcRect l="4733" t="18179" r="6500" b="21778"/>
              <a:stretch/>
            </p:blipFill>
            <p:spPr>
              <a:xfrm>
                <a:off x="9673215" y="3892773"/>
                <a:ext cx="1341497" cy="907413"/>
              </a:xfrm>
              <a:prstGeom prst="rect">
                <a:avLst/>
              </a:prstGeom>
            </p:spPr>
          </p:pic>
        </p:grpSp>
        <p:grpSp>
          <p:nvGrpSpPr>
            <p:cNvPr id="117" name="Group 116">
              <a:extLst>
                <a:ext uri="{FF2B5EF4-FFF2-40B4-BE49-F238E27FC236}">
                  <a16:creationId xmlns:a16="http://schemas.microsoft.com/office/drawing/2014/main" id="{35C5A9D1-900C-E67B-5207-59D571F019F8}"/>
                </a:ext>
              </a:extLst>
            </p:cNvPr>
            <p:cNvGrpSpPr/>
            <p:nvPr/>
          </p:nvGrpSpPr>
          <p:grpSpPr>
            <a:xfrm>
              <a:off x="8280211" y="5229356"/>
              <a:ext cx="1310880" cy="840716"/>
              <a:chOff x="2350398" y="5209605"/>
              <a:chExt cx="1310880" cy="840716"/>
            </a:xfrm>
          </p:grpSpPr>
          <p:pic>
            <p:nvPicPr>
              <p:cNvPr id="118" name="Picture 117">
                <a:extLst>
                  <a:ext uri="{FF2B5EF4-FFF2-40B4-BE49-F238E27FC236}">
                    <a16:creationId xmlns:a16="http://schemas.microsoft.com/office/drawing/2014/main" id="{00A757C7-581B-CF6A-1EAD-219D1653E0CB}"/>
                  </a:ext>
                </a:extLst>
              </p:cNvPr>
              <p:cNvPicPr>
                <a:picLocks noChangeAspect="1"/>
              </p:cNvPicPr>
              <p:nvPr/>
            </p:nvPicPr>
            <p:blipFill>
              <a:blip r:embed="rId4" cstate="screen">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350398" y="5209605"/>
                <a:ext cx="1310880" cy="840716"/>
              </a:xfrm>
              <a:prstGeom prst="rect">
                <a:avLst/>
              </a:prstGeom>
            </p:spPr>
          </p:pic>
          <p:sp>
            <p:nvSpPr>
              <p:cNvPr id="119" name="TextBox 118">
                <a:extLst>
                  <a:ext uri="{FF2B5EF4-FFF2-40B4-BE49-F238E27FC236}">
                    <a16:creationId xmlns:a16="http://schemas.microsoft.com/office/drawing/2014/main" id="{B5FB4A83-C36D-F46C-259A-FC3EC8684B56}"/>
                  </a:ext>
                </a:extLst>
              </p:cNvPr>
              <p:cNvSpPr txBox="1"/>
              <p:nvPr/>
            </p:nvSpPr>
            <p:spPr>
              <a:xfrm>
                <a:off x="2553551" y="5498845"/>
                <a:ext cx="946093" cy="369332"/>
              </a:xfrm>
              <a:prstGeom prst="rect">
                <a:avLst/>
              </a:prstGeom>
              <a:noFill/>
            </p:spPr>
            <p:txBody>
              <a:bodyPr wrap="none" rtlCol="0">
                <a:spAutoFit/>
              </a:bodyPr>
              <a:lstStyle/>
              <a:p>
                <a:r>
                  <a:rPr lang="en-US" dirty="0"/>
                  <a:t>PRIVATE</a:t>
                </a:r>
              </a:p>
            </p:txBody>
          </p:sp>
        </p:grpSp>
      </p:grpSp>
      <p:sp>
        <p:nvSpPr>
          <p:cNvPr id="3" name="TextBox 2">
            <a:extLst>
              <a:ext uri="{FF2B5EF4-FFF2-40B4-BE49-F238E27FC236}">
                <a16:creationId xmlns:a16="http://schemas.microsoft.com/office/drawing/2014/main" id="{D97BF951-81C3-B2FB-4DB1-329FC0D716AC}"/>
              </a:ext>
            </a:extLst>
          </p:cNvPr>
          <p:cNvSpPr txBox="1"/>
          <p:nvPr/>
        </p:nvSpPr>
        <p:spPr>
          <a:xfrm>
            <a:off x="1744014" y="3838400"/>
            <a:ext cx="2883698" cy="923330"/>
          </a:xfrm>
          <a:prstGeom prst="rect">
            <a:avLst/>
          </a:prstGeom>
          <a:noFill/>
        </p:spPr>
        <p:txBody>
          <a:bodyPr wrap="square" rtlCol="0">
            <a:spAutoFit/>
          </a:bodyPr>
          <a:lstStyle/>
          <a:p>
            <a:pPr algn="ctr"/>
            <a:r>
              <a:rPr lang="en-US" dirty="0"/>
              <a:t>COMPLEX / NOT DEFAULT</a:t>
            </a:r>
          </a:p>
          <a:p>
            <a:pPr algn="ctr"/>
            <a:r>
              <a:rPr lang="en-US" dirty="0"/>
              <a:t>REQUIRES ADDITIONAL SOFTWARE ABSTRACTIONS</a:t>
            </a:r>
          </a:p>
        </p:txBody>
      </p:sp>
    </p:spTree>
    <p:extLst>
      <p:ext uri="{BB962C8B-B14F-4D97-AF65-F5344CB8AC3E}">
        <p14:creationId xmlns:p14="http://schemas.microsoft.com/office/powerpoint/2010/main" val="174531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6"/>
                                        </p:tgtEl>
                                      </p:cBhvr>
                                    </p:animEffect>
                                    <p:set>
                                      <p:cBhvr>
                                        <p:cTn id="10" dur="1" fill="hold">
                                          <p:stCondLst>
                                            <p:cond delay="499"/>
                                          </p:stCondLst>
                                        </p:cTn>
                                        <p:tgtEl>
                                          <p:spTgt spid="6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7"/>
                                        </p:tgtEl>
                                      </p:cBhvr>
                                    </p:animEffect>
                                    <p:set>
                                      <p:cBhvr>
                                        <p:cTn id="13" dur="1" fill="hold">
                                          <p:stCondLst>
                                            <p:cond delay="499"/>
                                          </p:stCondLst>
                                        </p:cTn>
                                        <p:tgtEl>
                                          <p:spTgt spid="6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A8E597-E98E-045A-2B29-54A772AD2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956" y="1210558"/>
            <a:ext cx="9077227" cy="3063564"/>
          </a:xfrm>
          <a:prstGeom prst="rect">
            <a:avLst/>
          </a:prstGeom>
        </p:spPr>
      </p:pic>
      <p:sp>
        <p:nvSpPr>
          <p:cNvPr id="2" name="Title 1">
            <a:extLst>
              <a:ext uri="{FF2B5EF4-FFF2-40B4-BE49-F238E27FC236}">
                <a16:creationId xmlns:a16="http://schemas.microsoft.com/office/drawing/2014/main" id="{95E8D554-9FB8-1A8C-067A-4A5F3DEC6F3E}"/>
              </a:ext>
            </a:extLst>
          </p:cNvPr>
          <p:cNvSpPr>
            <a:spLocks noGrp="1"/>
          </p:cNvSpPr>
          <p:nvPr>
            <p:ph type="title"/>
          </p:nvPr>
        </p:nvSpPr>
        <p:spPr/>
        <p:txBody>
          <a:bodyPr>
            <a:normAutofit/>
          </a:bodyPr>
          <a:lstStyle/>
          <a:p>
            <a:r>
              <a:rPr lang="en-US" sz="4000" b="1" dirty="0"/>
              <a:t>Virtual Cloud Storage</a:t>
            </a:r>
            <a:r>
              <a:rPr lang="en-US" sz="4000" dirty="0"/>
              <a:t> changes the paradigm</a:t>
            </a:r>
            <a:endParaRPr lang="en-US" sz="4000" dirty="0">
              <a:solidFill>
                <a:srgbClr val="FF0000"/>
              </a:solidFill>
            </a:endParaRPr>
          </a:p>
        </p:txBody>
      </p:sp>
      <p:sp>
        <p:nvSpPr>
          <p:cNvPr id="30" name="TextBox 29">
            <a:extLst>
              <a:ext uri="{FF2B5EF4-FFF2-40B4-BE49-F238E27FC236}">
                <a16:creationId xmlns:a16="http://schemas.microsoft.com/office/drawing/2014/main" id="{5518AB53-AC4B-89C0-7F8D-92C9401C2397}"/>
              </a:ext>
            </a:extLst>
          </p:cNvPr>
          <p:cNvSpPr txBox="1"/>
          <p:nvPr/>
        </p:nvSpPr>
        <p:spPr>
          <a:xfrm>
            <a:off x="6425782" y="4640883"/>
            <a:ext cx="5652317" cy="1558568"/>
          </a:xfrm>
          <a:prstGeom prst="rect">
            <a:avLst/>
          </a:prstGeom>
          <a:noFill/>
        </p:spPr>
        <p:txBody>
          <a:bodyPr wrap="none" rtlCol="0">
            <a:spAutoFit/>
          </a:bodyPr>
          <a:lstStyle/>
          <a:p>
            <a:pPr marL="285750" indent="-285750">
              <a:lnSpc>
                <a:spcPts val="1600"/>
              </a:lnSpc>
              <a:buFont typeface="Arial" panose="020B0604020202020204" pitchFamily="34" charset="0"/>
              <a:buChar char="•"/>
            </a:pPr>
            <a:r>
              <a:rPr lang="en-US" sz="2400" dirty="0">
                <a:solidFill>
                  <a:srgbClr val="0167C1"/>
                </a:solidFill>
              </a:rPr>
              <a:t>Two verified, </a:t>
            </a:r>
            <a:r>
              <a:rPr lang="en-US" sz="2400" b="1" dirty="0">
                <a:solidFill>
                  <a:srgbClr val="0167C1"/>
                </a:solidFill>
              </a:rPr>
              <a:t>trusted </a:t>
            </a:r>
            <a:r>
              <a:rPr lang="en-US" sz="2400" b="1" i="1" dirty="0">
                <a:solidFill>
                  <a:srgbClr val="0167C1"/>
                </a:solidFill>
              </a:rPr>
              <a:t>gold copies</a:t>
            </a:r>
          </a:p>
          <a:p>
            <a:pPr marL="285750" indent="-285750">
              <a:lnSpc>
                <a:spcPts val="1600"/>
              </a:lnSpc>
              <a:buFont typeface="Arial" panose="020B0604020202020204" pitchFamily="34" charset="0"/>
              <a:buChar char="•"/>
            </a:pPr>
            <a:endParaRPr lang="en-US" sz="2400" dirty="0">
              <a:solidFill>
                <a:srgbClr val="0167C1"/>
              </a:solidFill>
            </a:endParaRPr>
          </a:p>
          <a:p>
            <a:pPr marL="285750" indent="-285750">
              <a:lnSpc>
                <a:spcPts val="1600"/>
              </a:lnSpc>
              <a:buFont typeface="Arial" panose="020B0604020202020204" pitchFamily="34" charset="0"/>
              <a:buChar char="•"/>
            </a:pPr>
            <a:r>
              <a:rPr lang="en-US" sz="2400" dirty="0">
                <a:solidFill>
                  <a:srgbClr val="0167C1"/>
                </a:solidFill>
              </a:rPr>
              <a:t>Immutable WORM object storage</a:t>
            </a:r>
          </a:p>
          <a:p>
            <a:pPr marL="285750" indent="-285750">
              <a:lnSpc>
                <a:spcPts val="1600"/>
              </a:lnSpc>
              <a:buFont typeface="Arial" panose="020B0604020202020204" pitchFamily="34" charset="0"/>
              <a:buChar char="•"/>
            </a:pPr>
            <a:endParaRPr lang="en-US" sz="2400" dirty="0">
              <a:solidFill>
                <a:srgbClr val="0167C1"/>
              </a:solidFill>
            </a:endParaRPr>
          </a:p>
          <a:p>
            <a:pPr marL="285750" indent="-285750">
              <a:lnSpc>
                <a:spcPts val="1600"/>
              </a:lnSpc>
              <a:buFont typeface="Arial" panose="020B0604020202020204" pitchFamily="34" charset="0"/>
              <a:buChar char="•"/>
            </a:pPr>
            <a:r>
              <a:rPr lang="en-US" sz="2400" dirty="0">
                <a:solidFill>
                  <a:srgbClr val="0167C1"/>
                </a:solidFill>
              </a:rPr>
              <a:t>Uses 80% less server and backup capacity</a:t>
            </a:r>
          </a:p>
          <a:p>
            <a:pPr marL="285750" indent="-285750">
              <a:lnSpc>
                <a:spcPts val="1600"/>
              </a:lnSpc>
              <a:buFont typeface="Arial" panose="020B0604020202020204" pitchFamily="34" charset="0"/>
              <a:buChar char="•"/>
            </a:pPr>
            <a:endParaRPr lang="en-US" sz="2400" dirty="0">
              <a:solidFill>
                <a:srgbClr val="0167C1"/>
              </a:solidFill>
            </a:endParaRPr>
          </a:p>
          <a:p>
            <a:pPr marL="285750" indent="-285750">
              <a:lnSpc>
                <a:spcPts val="1600"/>
              </a:lnSpc>
              <a:buFont typeface="Arial" panose="020B0604020202020204" pitchFamily="34" charset="0"/>
              <a:buChar char="•"/>
            </a:pPr>
            <a:r>
              <a:rPr lang="en-US" sz="2400" dirty="0">
                <a:solidFill>
                  <a:srgbClr val="0167C1"/>
                </a:solidFill>
              </a:rPr>
              <a:t>Uses 90% less multi-cloud capacity</a:t>
            </a:r>
          </a:p>
        </p:txBody>
      </p:sp>
      <p:sp>
        <p:nvSpPr>
          <p:cNvPr id="31" name="TextBox 30">
            <a:extLst>
              <a:ext uri="{FF2B5EF4-FFF2-40B4-BE49-F238E27FC236}">
                <a16:creationId xmlns:a16="http://schemas.microsoft.com/office/drawing/2014/main" id="{D75F0536-396B-57C8-5DA3-B7962A24EAD5}"/>
              </a:ext>
            </a:extLst>
          </p:cNvPr>
          <p:cNvSpPr txBox="1"/>
          <p:nvPr/>
        </p:nvSpPr>
        <p:spPr>
          <a:xfrm>
            <a:off x="1012487" y="4640883"/>
            <a:ext cx="4789196" cy="1763753"/>
          </a:xfrm>
          <a:prstGeom prst="rect">
            <a:avLst/>
          </a:prstGeom>
          <a:noFill/>
        </p:spPr>
        <p:txBody>
          <a:bodyPr wrap="none" rtlCol="0">
            <a:spAutoFit/>
          </a:bodyPr>
          <a:lstStyle/>
          <a:p>
            <a:pPr marL="285750" indent="-285750">
              <a:lnSpc>
                <a:spcPts val="1600"/>
              </a:lnSpc>
              <a:buFont typeface="Arial" panose="020B0604020202020204" pitchFamily="34" charset="0"/>
              <a:buChar char="•"/>
            </a:pPr>
            <a:r>
              <a:rPr lang="en-US" sz="2400" dirty="0">
                <a:solidFill>
                  <a:srgbClr val="FF0000"/>
                </a:solidFill>
              </a:rPr>
              <a:t>Unverified copy data integrity</a:t>
            </a:r>
          </a:p>
          <a:p>
            <a:pPr marL="285750" indent="-285750">
              <a:lnSpc>
                <a:spcPts val="1600"/>
              </a:lnSpc>
              <a:buFont typeface="Arial" panose="020B0604020202020204" pitchFamily="34" charset="0"/>
              <a:buChar char="•"/>
            </a:pPr>
            <a:endParaRPr lang="en-US" sz="2400" dirty="0">
              <a:solidFill>
                <a:srgbClr val="FF0000"/>
              </a:solidFill>
            </a:endParaRPr>
          </a:p>
          <a:p>
            <a:pPr marL="285750" indent="-285750">
              <a:lnSpc>
                <a:spcPts val="1600"/>
              </a:lnSpc>
              <a:buFont typeface="Arial" panose="020B0604020202020204" pitchFamily="34" charset="0"/>
              <a:buChar char="•"/>
            </a:pPr>
            <a:r>
              <a:rPr lang="en-US" sz="2400" dirty="0">
                <a:solidFill>
                  <a:srgbClr val="FF0000"/>
                </a:solidFill>
              </a:rPr>
              <a:t>All files vulnerable to Ransomware</a:t>
            </a:r>
          </a:p>
          <a:p>
            <a:pPr marL="285750" indent="-285750">
              <a:lnSpc>
                <a:spcPts val="1600"/>
              </a:lnSpc>
              <a:buFont typeface="Arial" panose="020B0604020202020204" pitchFamily="34" charset="0"/>
              <a:buChar char="•"/>
            </a:pPr>
            <a:endParaRPr lang="en-US" sz="2400" dirty="0">
              <a:solidFill>
                <a:srgbClr val="FF0000"/>
              </a:solidFill>
            </a:endParaRPr>
          </a:p>
          <a:p>
            <a:pPr marL="285750" indent="-285750">
              <a:lnSpc>
                <a:spcPts val="1600"/>
              </a:lnSpc>
              <a:buFont typeface="Arial" panose="020B0604020202020204" pitchFamily="34" charset="0"/>
              <a:buChar char="•"/>
            </a:pPr>
            <a:r>
              <a:rPr lang="en-US" sz="2400" dirty="0">
                <a:solidFill>
                  <a:srgbClr val="FF0000"/>
                </a:solidFill>
              </a:rPr>
              <a:t>80% of files on server are inactive</a:t>
            </a:r>
          </a:p>
          <a:p>
            <a:pPr marL="285750" indent="-285750">
              <a:lnSpc>
                <a:spcPts val="1600"/>
              </a:lnSpc>
              <a:buFont typeface="Arial" panose="020B0604020202020204" pitchFamily="34" charset="0"/>
              <a:buChar char="•"/>
            </a:pPr>
            <a:endParaRPr lang="en-US" sz="2400" dirty="0">
              <a:solidFill>
                <a:srgbClr val="FF0000"/>
              </a:solidFill>
            </a:endParaRPr>
          </a:p>
          <a:p>
            <a:pPr marL="285750" indent="-285750">
              <a:lnSpc>
                <a:spcPts val="1600"/>
              </a:lnSpc>
              <a:buFont typeface="Arial" panose="020B0604020202020204" pitchFamily="34" charset="0"/>
              <a:buChar char="•"/>
            </a:pPr>
            <a:r>
              <a:rPr lang="en-US" sz="2400" dirty="0">
                <a:solidFill>
                  <a:srgbClr val="FF0000"/>
                </a:solidFill>
              </a:rPr>
              <a:t>100% data duplication in the cloud</a:t>
            </a:r>
          </a:p>
          <a:p>
            <a:pPr>
              <a:lnSpc>
                <a:spcPts val="1600"/>
              </a:lnSpc>
            </a:pPr>
            <a:endParaRPr lang="en-US" sz="2400" dirty="0">
              <a:solidFill>
                <a:srgbClr val="0167C1"/>
              </a:solidFill>
            </a:endParaRPr>
          </a:p>
        </p:txBody>
      </p:sp>
    </p:spTree>
    <p:extLst>
      <p:ext uri="{BB962C8B-B14F-4D97-AF65-F5344CB8AC3E}">
        <p14:creationId xmlns:p14="http://schemas.microsoft.com/office/powerpoint/2010/main" val="40927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5">
            <a:extLst>
              <a:ext uri="{FF2B5EF4-FFF2-40B4-BE49-F238E27FC236}">
                <a16:creationId xmlns:a16="http://schemas.microsoft.com/office/drawing/2014/main" id="{390EF7B4-06EE-43D4-AFC2-B7FCF748F438}"/>
              </a:ext>
            </a:extLst>
          </p:cNvPr>
          <p:cNvSpPr/>
          <p:nvPr/>
        </p:nvSpPr>
        <p:spPr>
          <a:xfrm>
            <a:off x="6275907" y="2408743"/>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125">
            <a:extLst>
              <a:ext uri="{FF2B5EF4-FFF2-40B4-BE49-F238E27FC236}">
                <a16:creationId xmlns:a16="http://schemas.microsoft.com/office/drawing/2014/main" id="{1317F5E9-528B-4FEB-8C32-11DA11947EEC}"/>
              </a:ext>
            </a:extLst>
          </p:cNvPr>
          <p:cNvSpPr/>
          <p:nvPr/>
        </p:nvSpPr>
        <p:spPr>
          <a:xfrm>
            <a:off x="9248797" y="2408743"/>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125">
            <a:extLst>
              <a:ext uri="{FF2B5EF4-FFF2-40B4-BE49-F238E27FC236}">
                <a16:creationId xmlns:a16="http://schemas.microsoft.com/office/drawing/2014/main" id="{5CF0DB11-53B2-4E39-B1F0-2AED770A3955}"/>
              </a:ext>
            </a:extLst>
          </p:cNvPr>
          <p:cNvSpPr/>
          <p:nvPr/>
        </p:nvSpPr>
        <p:spPr>
          <a:xfrm>
            <a:off x="373380" y="2408743"/>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25">
            <a:extLst>
              <a:ext uri="{FF2B5EF4-FFF2-40B4-BE49-F238E27FC236}">
                <a16:creationId xmlns:a16="http://schemas.microsoft.com/office/drawing/2014/main" id="{F88B5836-A97A-4B87-BD4B-ECD0FBE518CA}"/>
              </a:ext>
            </a:extLst>
          </p:cNvPr>
          <p:cNvSpPr/>
          <p:nvPr/>
        </p:nvSpPr>
        <p:spPr>
          <a:xfrm>
            <a:off x="3334714" y="2408743"/>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75D4D53-A8B4-EB9C-EE38-CC4409016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4120" y="2764798"/>
            <a:ext cx="1650939" cy="1495370"/>
          </a:xfrm>
          <a:prstGeom prst="rect">
            <a:avLst/>
          </a:prstGeom>
        </p:spPr>
      </p:pic>
      <p:pic>
        <p:nvPicPr>
          <p:cNvPr id="23" name="Picture 22">
            <a:extLst>
              <a:ext uri="{FF2B5EF4-FFF2-40B4-BE49-F238E27FC236}">
                <a16:creationId xmlns:a16="http://schemas.microsoft.com/office/drawing/2014/main" id="{08830C23-BC24-1D25-293E-6557293AC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2695" y="2742574"/>
            <a:ext cx="1654114" cy="1539818"/>
          </a:xfrm>
          <a:prstGeom prst="rect">
            <a:avLst/>
          </a:prstGeom>
        </p:spPr>
      </p:pic>
      <p:pic>
        <p:nvPicPr>
          <p:cNvPr id="27" name="Picture 26">
            <a:extLst>
              <a:ext uri="{FF2B5EF4-FFF2-40B4-BE49-F238E27FC236}">
                <a16:creationId xmlns:a16="http://schemas.microsoft.com/office/drawing/2014/main" id="{F82652B2-8330-CDCB-7E59-94B326BC8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429" y="2764798"/>
            <a:ext cx="1650939" cy="1495370"/>
          </a:xfrm>
          <a:prstGeom prst="rect">
            <a:avLst/>
          </a:prstGeom>
        </p:spPr>
      </p:pic>
      <p:sp>
        <p:nvSpPr>
          <p:cNvPr id="2" name="Title 1">
            <a:extLst>
              <a:ext uri="{FF2B5EF4-FFF2-40B4-BE49-F238E27FC236}">
                <a16:creationId xmlns:a16="http://schemas.microsoft.com/office/drawing/2014/main" id="{F0F69A0C-AB10-41EB-B205-288341B24A3F}"/>
              </a:ext>
            </a:extLst>
          </p:cNvPr>
          <p:cNvSpPr>
            <a:spLocks noGrp="1"/>
          </p:cNvSpPr>
          <p:nvPr>
            <p:ph type="title"/>
          </p:nvPr>
        </p:nvSpPr>
        <p:spPr/>
        <p:txBody>
          <a:bodyPr>
            <a:normAutofit/>
          </a:bodyPr>
          <a:lstStyle/>
          <a:p>
            <a:r>
              <a:rPr lang="en-US" dirty="0"/>
              <a:t>Virtual Cloud Storage Use Cases</a:t>
            </a:r>
          </a:p>
        </p:txBody>
      </p:sp>
      <p:cxnSp>
        <p:nvCxnSpPr>
          <p:cNvPr id="19" name="Straight Connector 18">
            <a:extLst>
              <a:ext uri="{FF2B5EF4-FFF2-40B4-BE49-F238E27FC236}">
                <a16:creationId xmlns:a16="http://schemas.microsoft.com/office/drawing/2014/main" id="{A512AE4C-BCF6-4E37-AD9A-103E2938E232}"/>
              </a:ext>
            </a:extLst>
          </p:cNvPr>
          <p:cNvCxnSpPr>
            <a:cxnSpLocks/>
          </p:cNvCxnSpPr>
          <p:nvPr/>
        </p:nvCxnSpPr>
        <p:spPr>
          <a:xfrm>
            <a:off x="343467" y="4541156"/>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052506-5F2F-4F3B-B60B-4A015600781F}"/>
              </a:ext>
            </a:extLst>
          </p:cNvPr>
          <p:cNvSpPr txBox="1"/>
          <p:nvPr/>
        </p:nvSpPr>
        <p:spPr>
          <a:xfrm>
            <a:off x="3375387" y="4541156"/>
            <a:ext cx="2520563" cy="923330"/>
          </a:xfrm>
          <a:prstGeom prst="rect">
            <a:avLst/>
          </a:prstGeom>
          <a:noFill/>
        </p:spPr>
        <p:txBody>
          <a:bodyPr wrap="square" rtlCol="0">
            <a:spAutoFit/>
          </a:bodyPr>
          <a:lstStyle/>
          <a:p>
            <a:r>
              <a:rPr lang="en-US" sz="1350" b="1" dirty="0">
                <a:solidFill>
                  <a:srgbClr val="019633"/>
                </a:solidFill>
                <a:latin typeface="Avenir LT 65 Medium" panose="02000603020000020003" pitchFamily="2" charset="0"/>
              </a:rPr>
              <a:t>Daily sync with 30 day versions</a:t>
            </a:r>
            <a:r>
              <a:rPr lang="en-US" sz="1350" dirty="0">
                <a:solidFill>
                  <a:srgbClr val="019633"/>
                </a:solidFill>
                <a:latin typeface="Avenir LT 65 Medium" panose="02000603020000020003" pitchFamily="2" charset="0"/>
              </a:rPr>
              <a:t>        </a:t>
            </a:r>
            <a:r>
              <a:rPr lang="en-US" sz="1350" dirty="0">
                <a:latin typeface="Avenir LT 65 Medium" panose="02000603020000020003" pitchFamily="2" charset="0"/>
              </a:rPr>
              <a:t>for high-value unstructured data backup with complete disaster recovery in mins.</a:t>
            </a:r>
          </a:p>
        </p:txBody>
      </p:sp>
      <p:cxnSp>
        <p:nvCxnSpPr>
          <p:cNvPr id="22" name="Straight Connector 21">
            <a:extLst>
              <a:ext uri="{FF2B5EF4-FFF2-40B4-BE49-F238E27FC236}">
                <a16:creationId xmlns:a16="http://schemas.microsoft.com/office/drawing/2014/main" id="{87A11F70-A968-4124-AB59-BDC275DF7582}"/>
              </a:ext>
            </a:extLst>
          </p:cNvPr>
          <p:cNvCxnSpPr>
            <a:cxnSpLocks/>
          </p:cNvCxnSpPr>
          <p:nvPr/>
        </p:nvCxnSpPr>
        <p:spPr>
          <a:xfrm>
            <a:off x="3334714" y="4541156"/>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5634C63-25E6-49BC-ABE8-DD730211420C}"/>
              </a:ext>
            </a:extLst>
          </p:cNvPr>
          <p:cNvSpPr txBox="1"/>
          <p:nvPr/>
        </p:nvSpPr>
        <p:spPr>
          <a:xfrm>
            <a:off x="452473" y="4541156"/>
            <a:ext cx="2520563" cy="923330"/>
          </a:xfrm>
          <a:prstGeom prst="rect">
            <a:avLst/>
          </a:prstGeom>
          <a:noFill/>
        </p:spPr>
        <p:txBody>
          <a:bodyPr wrap="square" rtlCol="0">
            <a:spAutoFit/>
          </a:bodyPr>
          <a:lstStyle/>
          <a:p>
            <a:r>
              <a:rPr lang="en-US" sz="1350" b="1" dirty="0">
                <a:solidFill>
                  <a:srgbClr val="019633"/>
                </a:solidFill>
                <a:latin typeface="Avenir LT 65 Medium" panose="02000603020000020003" pitchFamily="2" charset="0"/>
              </a:rPr>
              <a:t>Long-term cloud archive</a:t>
            </a:r>
          </a:p>
          <a:p>
            <a:r>
              <a:rPr lang="en-US" sz="1350" dirty="0">
                <a:latin typeface="Avenir LT 65 Medium" panose="02000603020000020003" pitchFamily="2" charset="0"/>
              </a:rPr>
              <a:t>for long-retention and retrieval of compliance data, that may not be altered.</a:t>
            </a:r>
          </a:p>
        </p:txBody>
      </p:sp>
      <p:sp>
        <p:nvSpPr>
          <p:cNvPr id="3" name="TextBox 2">
            <a:extLst>
              <a:ext uri="{FF2B5EF4-FFF2-40B4-BE49-F238E27FC236}">
                <a16:creationId xmlns:a16="http://schemas.microsoft.com/office/drawing/2014/main" id="{7E4792A6-BDDA-4D03-B8AF-662EEE6B46CF}"/>
              </a:ext>
            </a:extLst>
          </p:cNvPr>
          <p:cNvSpPr txBox="1"/>
          <p:nvPr/>
        </p:nvSpPr>
        <p:spPr>
          <a:xfrm>
            <a:off x="1722098" y="1332026"/>
            <a:ext cx="2615973" cy="461665"/>
          </a:xfrm>
          <a:prstGeom prst="rect">
            <a:avLst/>
          </a:prstGeom>
          <a:noFill/>
        </p:spPr>
        <p:txBody>
          <a:bodyPr wrap="none" rtlCol="0">
            <a:spAutoFit/>
          </a:bodyPr>
          <a:lstStyle/>
          <a:p>
            <a:r>
              <a:rPr lang="en-US" sz="2400" b="1" dirty="0">
                <a:solidFill>
                  <a:srgbClr val="00B050"/>
                </a:solidFill>
                <a:latin typeface="Avenir LT 65 Medium" panose="02000603020000020003" pitchFamily="2" charset="0"/>
              </a:rPr>
              <a:t>TRUSTED STORAGE</a:t>
            </a:r>
          </a:p>
        </p:txBody>
      </p:sp>
      <p:sp>
        <p:nvSpPr>
          <p:cNvPr id="38" name="TextBox 37">
            <a:extLst>
              <a:ext uri="{FF2B5EF4-FFF2-40B4-BE49-F238E27FC236}">
                <a16:creationId xmlns:a16="http://schemas.microsoft.com/office/drawing/2014/main" id="{58DF9407-3C8C-41DD-8E0C-69B2042B3BE8}"/>
              </a:ext>
            </a:extLst>
          </p:cNvPr>
          <p:cNvSpPr txBox="1"/>
          <p:nvPr/>
        </p:nvSpPr>
        <p:spPr>
          <a:xfrm>
            <a:off x="7630258" y="1356459"/>
            <a:ext cx="2871042" cy="461665"/>
          </a:xfrm>
          <a:prstGeom prst="rect">
            <a:avLst/>
          </a:prstGeom>
          <a:noFill/>
        </p:spPr>
        <p:txBody>
          <a:bodyPr wrap="none" rtlCol="0">
            <a:spAutoFit/>
          </a:bodyPr>
          <a:lstStyle/>
          <a:p>
            <a:r>
              <a:rPr lang="en-US" sz="2400" b="1" dirty="0">
                <a:solidFill>
                  <a:srgbClr val="0167C1"/>
                </a:solidFill>
                <a:latin typeface="Avenir LT 65 Medium" panose="02000603020000020003" pitchFamily="2" charset="0"/>
              </a:rPr>
              <a:t>VIRTUALIZED ACCESS</a:t>
            </a:r>
          </a:p>
        </p:txBody>
      </p:sp>
      <p:sp>
        <p:nvSpPr>
          <p:cNvPr id="11" name="Google Shape;268;p12">
            <a:extLst>
              <a:ext uri="{FF2B5EF4-FFF2-40B4-BE49-F238E27FC236}">
                <a16:creationId xmlns:a16="http://schemas.microsoft.com/office/drawing/2014/main" id="{4BC2DD19-DF7C-46B7-8B15-D7BF6C457EAD}"/>
              </a:ext>
            </a:extLst>
          </p:cNvPr>
          <p:cNvSpPr txBox="1"/>
          <p:nvPr/>
        </p:nvSpPr>
        <p:spPr>
          <a:xfrm>
            <a:off x="172866" y="1860290"/>
            <a:ext cx="2894061" cy="571430"/>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latin typeface="Calibri"/>
                <a:ea typeface="Calibri"/>
                <a:cs typeface="Calibri"/>
                <a:sym typeface="Calibri"/>
              </a:rPr>
              <a:t>Compliant Cloud Archive</a:t>
            </a:r>
          </a:p>
        </p:txBody>
      </p:sp>
      <p:sp>
        <p:nvSpPr>
          <p:cNvPr id="13" name="Google Shape;273;p12">
            <a:extLst>
              <a:ext uri="{FF2B5EF4-FFF2-40B4-BE49-F238E27FC236}">
                <a16:creationId xmlns:a16="http://schemas.microsoft.com/office/drawing/2014/main" id="{1E9D1504-DCE1-436B-94CE-0084204EEFA3}"/>
              </a:ext>
            </a:extLst>
          </p:cNvPr>
          <p:cNvSpPr txBox="1"/>
          <p:nvPr/>
        </p:nvSpPr>
        <p:spPr>
          <a:xfrm>
            <a:off x="2752396" y="1911527"/>
            <a:ext cx="3766544" cy="502749"/>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cap="none" dirty="0">
                <a:latin typeface="Calibri"/>
                <a:ea typeface="Calibri"/>
                <a:cs typeface="Calibri"/>
                <a:sym typeface="Calibri"/>
              </a:rPr>
              <a:t>Tamperproof </a:t>
            </a:r>
            <a:r>
              <a:rPr lang="en-US" b="1" i="0" u="none" strike="noStrike" cap="none" dirty="0">
                <a:latin typeface="Calibri"/>
                <a:ea typeface="Calibri"/>
                <a:cs typeface="Calibri"/>
                <a:sym typeface="Calibri"/>
              </a:rPr>
              <a:t>Cloud Storage</a:t>
            </a:r>
            <a:endParaRPr b="1" i="0" u="none" strike="noStrike" cap="none" dirty="0">
              <a:latin typeface="Calibri"/>
              <a:ea typeface="Calibri"/>
              <a:cs typeface="Calibri"/>
              <a:sym typeface="Calibri"/>
            </a:endParaRPr>
          </a:p>
        </p:txBody>
      </p:sp>
      <p:cxnSp>
        <p:nvCxnSpPr>
          <p:cNvPr id="24" name="Straight Connector 23">
            <a:extLst>
              <a:ext uri="{FF2B5EF4-FFF2-40B4-BE49-F238E27FC236}">
                <a16:creationId xmlns:a16="http://schemas.microsoft.com/office/drawing/2014/main" id="{BD3F4322-A2B1-47D2-B4E2-AFA49C8E3523}"/>
              </a:ext>
            </a:extLst>
          </p:cNvPr>
          <p:cNvCxnSpPr>
            <a:cxnSpLocks/>
          </p:cNvCxnSpPr>
          <p:nvPr/>
        </p:nvCxnSpPr>
        <p:spPr>
          <a:xfrm>
            <a:off x="6275906" y="4541156"/>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A4DD58B-E5A1-4551-B0A2-C05AC17831A1}"/>
              </a:ext>
            </a:extLst>
          </p:cNvPr>
          <p:cNvSpPr txBox="1"/>
          <p:nvPr/>
        </p:nvSpPr>
        <p:spPr>
          <a:xfrm>
            <a:off x="6275906" y="4541156"/>
            <a:ext cx="2552653" cy="923330"/>
          </a:xfrm>
          <a:prstGeom prst="rect">
            <a:avLst/>
          </a:prstGeom>
          <a:noFill/>
        </p:spPr>
        <p:txBody>
          <a:bodyPr wrap="square" rtlCol="0">
            <a:spAutoFit/>
          </a:bodyPr>
          <a:lstStyle/>
          <a:p>
            <a:r>
              <a:rPr lang="en-US" sz="1350" b="1" dirty="0">
                <a:solidFill>
                  <a:srgbClr val="0167C1"/>
                </a:solidFill>
                <a:latin typeface="Avenir LT 65 Medium" panose="02000603020000020003" pitchFamily="2" charset="0"/>
              </a:rPr>
              <a:t>Free-up primary storage              </a:t>
            </a:r>
            <a:r>
              <a:rPr lang="en-US" sz="1350" dirty="0">
                <a:latin typeface="Avenir LT 65 Medium" panose="02000603020000020003" pitchFamily="2" charset="0"/>
              </a:rPr>
              <a:t>by virtualizing inactive data retained and protected in a CCA or SCB vault.</a:t>
            </a:r>
            <a:endParaRPr lang="en-US" sz="1400" dirty="0">
              <a:latin typeface="Avenir LT 65 Medium" panose="02000603020000020003" pitchFamily="2" charset="0"/>
            </a:endParaRPr>
          </a:p>
        </p:txBody>
      </p:sp>
      <p:cxnSp>
        <p:nvCxnSpPr>
          <p:cNvPr id="34" name="Straight Connector 33">
            <a:extLst>
              <a:ext uri="{FF2B5EF4-FFF2-40B4-BE49-F238E27FC236}">
                <a16:creationId xmlns:a16="http://schemas.microsoft.com/office/drawing/2014/main" id="{DF78FFFA-59DA-45A9-B215-D1EF7BA84940}"/>
              </a:ext>
            </a:extLst>
          </p:cNvPr>
          <p:cNvCxnSpPr>
            <a:cxnSpLocks/>
          </p:cNvCxnSpPr>
          <p:nvPr/>
        </p:nvCxnSpPr>
        <p:spPr>
          <a:xfrm>
            <a:off x="9248797" y="4541156"/>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0E9CB65-74CD-462D-BA46-BD00BCF644B2}"/>
              </a:ext>
            </a:extLst>
          </p:cNvPr>
          <p:cNvSpPr txBox="1"/>
          <p:nvPr/>
        </p:nvSpPr>
        <p:spPr>
          <a:xfrm>
            <a:off x="9289471" y="4541156"/>
            <a:ext cx="2520563" cy="923330"/>
          </a:xfrm>
          <a:prstGeom prst="rect">
            <a:avLst/>
          </a:prstGeom>
          <a:noFill/>
        </p:spPr>
        <p:txBody>
          <a:bodyPr wrap="square" rtlCol="0">
            <a:spAutoFit/>
          </a:bodyPr>
          <a:lstStyle/>
          <a:p>
            <a:r>
              <a:rPr lang="en-US" sz="1350" b="1" dirty="0">
                <a:solidFill>
                  <a:srgbClr val="0167C1"/>
                </a:solidFill>
                <a:latin typeface="Avenir LT 65 Medium" panose="02000603020000020003" pitchFamily="2" charset="0"/>
              </a:rPr>
              <a:t>Access CCA/TCS copy data        </a:t>
            </a:r>
            <a:r>
              <a:rPr lang="en-US" sz="1350" dirty="0">
                <a:latin typeface="Avenir LT 65 Medium" panose="02000603020000020003" pitchFamily="2" charset="0"/>
              </a:rPr>
              <a:t>for business functions such  as Q/A, Dev, Training, DR, without using more storage</a:t>
            </a:r>
            <a:endParaRPr lang="en-US" sz="1400" dirty="0">
              <a:latin typeface="Avenir LT 65 Medium" panose="02000603020000020003" pitchFamily="2" charset="0"/>
            </a:endParaRPr>
          </a:p>
        </p:txBody>
      </p:sp>
      <p:sp>
        <p:nvSpPr>
          <p:cNvPr id="33" name="TextBox 32">
            <a:extLst>
              <a:ext uri="{FF2B5EF4-FFF2-40B4-BE49-F238E27FC236}">
                <a16:creationId xmlns:a16="http://schemas.microsoft.com/office/drawing/2014/main" id="{564896C8-83DB-4A61-85B2-0E007B55DB28}"/>
              </a:ext>
            </a:extLst>
          </p:cNvPr>
          <p:cNvSpPr txBox="1"/>
          <p:nvPr/>
        </p:nvSpPr>
        <p:spPr>
          <a:xfrm>
            <a:off x="971196" y="5744157"/>
            <a:ext cx="4313681" cy="369332"/>
          </a:xfrm>
          <a:prstGeom prst="rect">
            <a:avLst/>
          </a:prstGeom>
          <a:noFill/>
        </p:spPr>
        <p:txBody>
          <a:bodyPr wrap="none" rtlCol="0">
            <a:spAutoFit/>
          </a:bodyPr>
          <a:lstStyle/>
          <a:p>
            <a:r>
              <a:rPr lang="en-US" b="1" dirty="0">
                <a:solidFill>
                  <a:srgbClr val="00B050"/>
                </a:solidFill>
                <a:latin typeface="Avenir LT 65 Medium" panose="02000603020000020003" pitchFamily="2" charset="0"/>
              </a:rPr>
              <a:t>Superior protection and faster recovery</a:t>
            </a:r>
          </a:p>
        </p:txBody>
      </p:sp>
      <p:sp>
        <p:nvSpPr>
          <p:cNvPr id="36" name="TextBox 35">
            <a:extLst>
              <a:ext uri="{FF2B5EF4-FFF2-40B4-BE49-F238E27FC236}">
                <a16:creationId xmlns:a16="http://schemas.microsoft.com/office/drawing/2014/main" id="{F01353E3-897C-4CF9-8537-58C567D68605}"/>
              </a:ext>
            </a:extLst>
          </p:cNvPr>
          <p:cNvSpPr txBox="1"/>
          <p:nvPr/>
        </p:nvSpPr>
        <p:spPr>
          <a:xfrm>
            <a:off x="6829767" y="5744157"/>
            <a:ext cx="4548040" cy="369332"/>
          </a:xfrm>
          <a:prstGeom prst="rect">
            <a:avLst/>
          </a:prstGeom>
          <a:noFill/>
        </p:spPr>
        <p:txBody>
          <a:bodyPr wrap="none" rtlCol="0">
            <a:spAutoFit/>
          </a:bodyPr>
          <a:lstStyle/>
          <a:p>
            <a:r>
              <a:rPr lang="en-US" b="1" dirty="0">
                <a:solidFill>
                  <a:srgbClr val="0167C1"/>
                </a:solidFill>
                <a:latin typeface="Avenir LT 65 Medium" panose="02000603020000020003" pitchFamily="2" charset="0"/>
              </a:rPr>
              <a:t>Capacity savings driving 80% lower costs</a:t>
            </a:r>
          </a:p>
        </p:txBody>
      </p:sp>
      <p:sp>
        <p:nvSpPr>
          <p:cNvPr id="28" name="Google Shape;268;p12">
            <a:extLst>
              <a:ext uri="{FF2B5EF4-FFF2-40B4-BE49-F238E27FC236}">
                <a16:creationId xmlns:a16="http://schemas.microsoft.com/office/drawing/2014/main" id="{591F4E6D-B19C-219C-8421-A3BB8EED207D}"/>
              </a:ext>
            </a:extLst>
          </p:cNvPr>
          <p:cNvSpPr txBox="1"/>
          <p:nvPr/>
        </p:nvSpPr>
        <p:spPr>
          <a:xfrm>
            <a:off x="6099145" y="1841469"/>
            <a:ext cx="2894061" cy="571430"/>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latin typeface="Calibri"/>
                <a:ea typeface="Calibri"/>
                <a:cs typeface="Calibri"/>
                <a:sym typeface="Calibri"/>
              </a:rPr>
              <a:t>Offload Data Virtualization</a:t>
            </a:r>
          </a:p>
        </p:txBody>
      </p:sp>
      <p:sp>
        <p:nvSpPr>
          <p:cNvPr id="39" name="Google Shape;273;p12">
            <a:extLst>
              <a:ext uri="{FF2B5EF4-FFF2-40B4-BE49-F238E27FC236}">
                <a16:creationId xmlns:a16="http://schemas.microsoft.com/office/drawing/2014/main" id="{55898B2A-80BE-674B-A0DA-796761EEC205}"/>
              </a:ext>
            </a:extLst>
          </p:cNvPr>
          <p:cNvSpPr txBox="1"/>
          <p:nvPr/>
        </p:nvSpPr>
        <p:spPr>
          <a:xfrm>
            <a:off x="8897955" y="1892706"/>
            <a:ext cx="3452013" cy="502749"/>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latin typeface="Calibri"/>
                <a:ea typeface="Calibri"/>
                <a:cs typeface="Calibri"/>
                <a:sym typeface="Calibri"/>
              </a:rPr>
              <a:t>Copy Data Virtualization</a:t>
            </a:r>
          </a:p>
        </p:txBody>
      </p:sp>
      <p:pic>
        <p:nvPicPr>
          <p:cNvPr id="42" name="Picture 41">
            <a:extLst>
              <a:ext uri="{FF2B5EF4-FFF2-40B4-BE49-F238E27FC236}">
                <a16:creationId xmlns:a16="http://schemas.microsoft.com/office/drawing/2014/main" id="{4DA217E8-3C0E-4EF6-1938-8E75B39706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6916" y="2783848"/>
            <a:ext cx="1642488" cy="1476320"/>
          </a:xfrm>
          <a:prstGeom prst="rect">
            <a:avLst/>
          </a:prstGeom>
        </p:spPr>
      </p:pic>
    </p:spTree>
    <p:extLst>
      <p:ext uri="{BB962C8B-B14F-4D97-AF65-F5344CB8AC3E}">
        <p14:creationId xmlns:p14="http://schemas.microsoft.com/office/powerpoint/2010/main" val="7895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latin typeface="Avenir LT 65 Medium" panose="02000603020000020003" pitchFamily="2" charset="0"/>
              </a:rPr>
              <a:t>Cloud Storage Comparison</a:t>
            </a:r>
          </a:p>
        </p:txBody>
      </p:sp>
      <p:graphicFrame>
        <p:nvGraphicFramePr>
          <p:cNvPr id="6" name="Table 5"/>
          <p:cNvGraphicFramePr>
            <a:graphicFrameLocks noGrp="1"/>
          </p:cNvGraphicFramePr>
          <p:nvPr>
            <p:extLst>
              <p:ext uri="{D42A27DB-BD31-4B8C-83A1-F6EECF244321}">
                <p14:modId xmlns:p14="http://schemas.microsoft.com/office/powerpoint/2010/main" val="3767135679"/>
              </p:ext>
            </p:extLst>
          </p:nvPr>
        </p:nvGraphicFramePr>
        <p:xfrm>
          <a:off x="289561" y="1097280"/>
          <a:ext cx="11648440" cy="5009947"/>
        </p:xfrm>
        <a:graphic>
          <a:graphicData uri="http://schemas.openxmlformats.org/drawingml/2006/table">
            <a:tbl>
              <a:tblPr firstRow="1" bandRow="1">
                <a:tableStyleId>{5C22544A-7EE6-4342-B048-85BDC9FD1C3A}</a:tableStyleId>
              </a:tblPr>
              <a:tblGrid>
                <a:gridCol w="4145843">
                  <a:extLst>
                    <a:ext uri="{9D8B030D-6E8A-4147-A177-3AD203B41FA5}">
                      <a16:colId xmlns:a16="http://schemas.microsoft.com/office/drawing/2014/main" val="20000"/>
                    </a:ext>
                  </a:extLst>
                </a:gridCol>
                <a:gridCol w="2467465">
                  <a:extLst>
                    <a:ext uri="{9D8B030D-6E8A-4147-A177-3AD203B41FA5}">
                      <a16:colId xmlns:a16="http://schemas.microsoft.com/office/drawing/2014/main" val="41249944"/>
                    </a:ext>
                  </a:extLst>
                </a:gridCol>
                <a:gridCol w="2392314">
                  <a:extLst>
                    <a:ext uri="{9D8B030D-6E8A-4147-A177-3AD203B41FA5}">
                      <a16:colId xmlns:a16="http://schemas.microsoft.com/office/drawing/2014/main" val="20001"/>
                    </a:ext>
                  </a:extLst>
                </a:gridCol>
                <a:gridCol w="2642818">
                  <a:extLst>
                    <a:ext uri="{9D8B030D-6E8A-4147-A177-3AD203B41FA5}">
                      <a16:colId xmlns:a16="http://schemas.microsoft.com/office/drawing/2014/main" val="20003"/>
                    </a:ext>
                  </a:extLst>
                </a:gridCol>
              </a:tblGrid>
              <a:tr h="743712">
                <a:tc>
                  <a:txBody>
                    <a:bodyPr/>
                    <a:lstStyle/>
                    <a:p>
                      <a:endParaRPr lang="en-US" sz="1800" dirty="0">
                        <a:solidFill>
                          <a:schemeClr val="bg1"/>
                        </a:solidFill>
                        <a:latin typeface="Avenir LT Std 55 Roman" panose="020B0703020203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800" dirty="0">
                          <a:solidFill>
                            <a:schemeClr val="bg1"/>
                          </a:solidFill>
                          <a:latin typeface="Avenir LT Std 55 Roman" panose="020B0703020203020204" pitchFamily="34" charset="0"/>
                        </a:rPr>
                        <a:t>ON-PREMISE    STORAGE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800" dirty="0">
                          <a:solidFill>
                            <a:schemeClr val="bg1"/>
                          </a:solidFill>
                          <a:latin typeface="Avenir LT Std 55 Roman" panose="020B0703020203020204" pitchFamily="34" charset="0"/>
                        </a:rPr>
                        <a:t>CONVENTIONAL CLOUD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800" dirty="0">
                          <a:solidFill>
                            <a:schemeClr val="bg1"/>
                          </a:solidFill>
                          <a:latin typeface="Avenir LT Std 55 Roman" panose="020B0703020203020204" pitchFamily="34" charset="0"/>
                        </a:rPr>
                        <a:t>CLOUD with RESTORVAULT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CAPITAL COST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HIGH</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NONE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NONE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OPERATING COST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LOW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HIGH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LOW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COPY DATA COST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HIGH</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HIGH</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LOW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7402617"/>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DATA LOCK-IN FEES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YES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0784522"/>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RANSOMWARE IMMUNITY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YES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715361"/>
                  </a:ext>
                </a:extLst>
              </a:tr>
            </a:tbl>
          </a:graphicData>
        </a:graphic>
      </p:graphicFrame>
    </p:spTree>
    <p:extLst>
      <p:ext uri="{BB962C8B-B14F-4D97-AF65-F5344CB8AC3E}">
        <p14:creationId xmlns:p14="http://schemas.microsoft.com/office/powerpoint/2010/main" val="322409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743A45-A5FA-8B14-6366-2696BEEFA78C}"/>
              </a:ext>
            </a:extLst>
          </p:cNvPr>
          <p:cNvSpPr>
            <a:spLocks noGrp="1"/>
          </p:cNvSpPr>
          <p:nvPr>
            <p:ph sz="half" idx="1"/>
          </p:nvPr>
        </p:nvSpPr>
        <p:spPr/>
        <p:txBody>
          <a:bodyPr/>
          <a:lstStyle/>
          <a:p>
            <a:pPr>
              <a:lnSpc>
                <a:spcPts val="2600"/>
              </a:lnSpc>
            </a:pPr>
            <a:r>
              <a:rPr lang="en-US" dirty="0"/>
              <a:t>Data Growth: 	50+% / </a:t>
            </a:r>
            <a:r>
              <a:rPr lang="en-US" dirty="0" err="1"/>
              <a:t>yr</a:t>
            </a:r>
            <a:endParaRPr lang="en-US" dirty="0"/>
          </a:p>
          <a:p>
            <a:pPr>
              <a:lnSpc>
                <a:spcPts val="2600"/>
              </a:lnSpc>
            </a:pPr>
            <a:r>
              <a:rPr lang="en-US" dirty="0"/>
              <a:t>Prices Falling:    5-10% / </a:t>
            </a:r>
            <a:r>
              <a:rPr lang="en-US" dirty="0" err="1"/>
              <a:t>yr</a:t>
            </a:r>
            <a:endParaRPr lang="en-US" dirty="0"/>
          </a:p>
          <a:p>
            <a:pPr>
              <a:lnSpc>
                <a:spcPts val="2600"/>
              </a:lnSpc>
            </a:pPr>
            <a:endParaRPr lang="en-US" dirty="0"/>
          </a:p>
          <a:p>
            <a:pPr>
              <a:lnSpc>
                <a:spcPts val="2600"/>
              </a:lnSpc>
            </a:pPr>
            <a:r>
              <a:rPr lang="en-US" dirty="0"/>
              <a:t>Cloud growing at 15% CAGR</a:t>
            </a:r>
          </a:p>
          <a:p>
            <a:pPr>
              <a:lnSpc>
                <a:spcPts val="2600"/>
              </a:lnSpc>
            </a:pPr>
            <a:endParaRPr lang="en-US" dirty="0"/>
          </a:p>
          <a:p>
            <a:pPr>
              <a:lnSpc>
                <a:spcPts val="2600"/>
              </a:lnSpc>
            </a:pPr>
            <a:r>
              <a:rPr lang="en-US" dirty="0"/>
              <a:t>80% is unstructured data </a:t>
            </a:r>
          </a:p>
          <a:p>
            <a:pPr marL="747713" lvl="1" indent="-214313">
              <a:lnSpc>
                <a:spcPts val="2600"/>
              </a:lnSpc>
            </a:pPr>
            <a:r>
              <a:rPr lang="en-US" sz="2000" dirty="0"/>
              <a:t>Files (PDF, XLS, Doc…) not databases </a:t>
            </a:r>
          </a:p>
          <a:p>
            <a:pPr>
              <a:lnSpc>
                <a:spcPts val="2600"/>
              </a:lnSpc>
            </a:pPr>
            <a:endParaRPr lang="en-US" dirty="0"/>
          </a:p>
          <a:p>
            <a:pPr>
              <a:lnSpc>
                <a:spcPts val="2600"/>
              </a:lnSpc>
            </a:pPr>
            <a:r>
              <a:rPr lang="en-US" b="1" dirty="0">
                <a:solidFill>
                  <a:srgbClr val="FF0000"/>
                </a:solidFill>
              </a:rPr>
              <a:t>80% of that data is inactive </a:t>
            </a:r>
          </a:p>
          <a:p>
            <a:pPr lvl="1">
              <a:lnSpc>
                <a:spcPts val="2600"/>
              </a:lnSpc>
            </a:pPr>
            <a:r>
              <a:rPr lang="en-US" dirty="0">
                <a:solidFill>
                  <a:srgbClr val="FF0000"/>
                </a:solidFill>
              </a:rPr>
              <a:t>Not used in 12 month or more</a:t>
            </a:r>
          </a:p>
          <a:p>
            <a:pPr marL="50800" indent="0">
              <a:lnSpc>
                <a:spcPts val="2600"/>
              </a:lnSpc>
              <a:buNone/>
            </a:pPr>
            <a:endParaRPr lang="en-US" dirty="0"/>
          </a:p>
        </p:txBody>
      </p:sp>
      <p:sp>
        <p:nvSpPr>
          <p:cNvPr id="2" name="Title 1">
            <a:extLst>
              <a:ext uri="{FF2B5EF4-FFF2-40B4-BE49-F238E27FC236}">
                <a16:creationId xmlns:a16="http://schemas.microsoft.com/office/drawing/2014/main" id="{FC4B77B3-D4A0-F6F9-FC1A-34F2D6FEC0C3}"/>
              </a:ext>
            </a:extLst>
          </p:cNvPr>
          <p:cNvSpPr>
            <a:spLocks noGrp="1"/>
          </p:cNvSpPr>
          <p:nvPr>
            <p:ph type="title"/>
          </p:nvPr>
        </p:nvSpPr>
        <p:spPr>
          <a:xfrm>
            <a:off x="327104" y="150715"/>
            <a:ext cx="11065828" cy="798735"/>
          </a:xfrm>
        </p:spPr>
        <p:txBody>
          <a:bodyPr>
            <a:normAutofit/>
          </a:bodyPr>
          <a:lstStyle/>
          <a:p>
            <a:r>
              <a:rPr lang="en-US" sz="4400" dirty="0"/>
              <a:t>Global Storage Facts</a:t>
            </a:r>
          </a:p>
        </p:txBody>
      </p:sp>
      <p:graphicFrame>
        <p:nvGraphicFramePr>
          <p:cNvPr id="5" name="Chart 4">
            <a:extLst>
              <a:ext uri="{FF2B5EF4-FFF2-40B4-BE49-F238E27FC236}">
                <a16:creationId xmlns:a16="http://schemas.microsoft.com/office/drawing/2014/main" id="{3C5506EB-D376-95B7-38F0-F0FC6E18DAF7}"/>
              </a:ext>
            </a:extLst>
          </p:cNvPr>
          <p:cNvGraphicFramePr>
            <a:graphicFrameLocks/>
          </p:cNvGraphicFramePr>
          <p:nvPr/>
        </p:nvGraphicFramePr>
        <p:xfrm>
          <a:off x="6132960" y="1745673"/>
          <a:ext cx="5553694" cy="44888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E2301FD-9D62-DA43-7100-52DE3280EBDD}"/>
              </a:ext>
            </a:extLst>
          </p:cNvPr>
          <p:cNvSpPr txBox="1"/>
          <p:nvPr/>
        </p:nvSpPr>
        <p:spPr>
          <a:xfrm>
            <a:off x="10177150" y="3013365"/>
            <a:ext cx="1215782" cy="523220"/>
          </a:xfrm>
          <a:prstGeom prst="rect">
            <a:avLst/>
          </a:prstGeom>
          <a:noFill/>
        </p:spPr>
        <p:txBody>
          <a:bodyPr wrap="none" rtlCol="0">
            <a:spAutoFit/>
          </a:bodyPr>
          <a:lstStyle/>
          <a:p>
            <a:pPr algn="ctr"/>
            <a:r>
              <a:rPr lang="en-US" sz="1400" b="1" dirty="0"/>
              <a:t>Cloud Storage</a:t>
            </a:r>
          </a:p>
          <a:p>
            <a:pPr algn="ctr"/>
            <a:r>
              <a:rPr lang="en-US" sz="1400" b="1" dirty="0"/>
              <a:t>15% CAGR</a:t>
            </a:r>
          </a:p>
        </p:txBody>
      </p:sp>
      <p:sp>
        <p:nvSpPr>
          <p:cNvPr id="7" name="TextBox 6">
            <a:extLst>
              <a:ext uri="{FF2B5EF4-FFF2-40B4-BE49-F238E27FC236}">
                <a16:creationId xmlns:a16="http://schemas.microsoft.com/office/drawing/2014/main" id="{D2C20F56-EBE7-3BD6-9615-CA35FCD6DACA}"/>
              </a:ext>
            </a:extLst>
          </p:cNvPr>
          <p:cNvSpPr txBox="1"/>
          <p:nvPr/>
        </p:nvSpPr>
        <p:spPr>
          <a:xfrm rot="16200000">
            <a:off x="5848279" y="3734737"/>
            <a:ext cx="1447832" cy="338554"/>
          </a:xfrm>
          <a:prstGeom prst="rect">
            <a:avLst/>
          </a:prstGeom>
          <a:noFill/>
        </p:spPr>
        <p:txBody>
          <a:bodyPr wrap="none" rtlCol="0">
            <a:spAutoFit/>
          </a:bodyPr>
          <a:lstStyle/>
          <a:p>
            <a:r>
              <a:rPr lang="en-US" sz="1600" dirty="0">
                <a:solidFill>
                  <a:schemeClr val="tx1">
                    <a:lumMod val="50000"/>
                    <a:lumOff val="50000"/>
                  </a:schemeClr>
                </a:solidFill>
              </a:rPr>
              <a:t>Sales in Billions</a:t>
            </a:r>
          </a:p>
        </p:txBody>
      </p:sp>
      <p:sp>
        <p:nvSpPr>
          <p:cNvPr id="8" name="TextBox 7">
            <a:extLst>
              <a:ext uri="{FF2B5EF4-FFF2-40B4-BE49-F238E27FC236}">
                <a16:creationId xmlns:a16="http://schemas.microsoft.com/office/drawing/2014/main" id="{0BDA5D2E-8107-D107-E231-1987FAAB6364}"/>
              </a:ext>
            </a:extLst>
          </p:cNvPr>
          <p:cNvSpPr txBox="1"/>
          <p:nvPr/>
        </p:nvSpPr>
        <p:spPr>
          <a:xfrm>
            <a:off x="7374574" y="5985164"/>
            <a:ext cx="498855" cy="276999"/>
          </a:xfrm>
          <a:prstGeom prst="rect">
            <a:avLst/>
          </a:prstGeom>
          <a:noFill/>
        </p:spPr>
        <p:txBody>
          <a:bodyPr wrap="none" rtlCol="0">
            <a:spAutoFit/>
          </a:bodyPr>
          <a:lstStyle/>
          <a:p>
            <a:r>
              <a:rPr lang="en-US" sz="1200" b="1" dirty="0"/>
              <a:t>2021</a:t>
            </a:r>
          </a:p>
        </p:txBody>
      </p:sp>
      <p:sp>
        <p:nvSpPr>
          <p:cNvPr id="9" name="TextBox 8">
            <a:extLst>
              <a:ext uri="{FF2B5EF4-FFF2-40B4-BE49-F238E27FC236}">
                <a16:creationId xmlns:a16="http://schemas.microsoft.com/office/drawing/2014/main" id="{A4060776-8FC6-B3EE-78CD-E175978B3ABB}"/>
              </a:ext>
            </a:extLst>
          </p:cNvPr>
          <p:cNvSpPr txBox="1"/>
          <p:nvPr/>
        </p:nvSpPr>
        <p:spPr>
          <a:xfrm>
            <a:off x="11017974" y="5985164"/>
            <a:ext cx="498855" cy="276999"/>
          </a:xfrm>
          <a:prstGeom prst="rect">
            <a:avLst/>
          </a:prstGeom>
          <a:noFill/>
        </p:spPr>
        <p:txBody>
          <a:bodyPr wrap="none" rtlCol="0">
            <a:spAutoFit/>
          </a:bodyPr>
          <a:lstStyle/>
          <a:p>
            <a:r>
              <a:rPr lang="en-US" sz="1200" b="1" dirty="0"/>
              <a:t>2026</a:t>
            </a:r>
          </a:p>
        </p:txBody>
      </p:sp>
      <p:sp>
        <p:nvSpPr>
          <p:cNvPr id="6" name="TextBox 5">
            <a:extLst>
              <a:ext uri="{FF2B5EF4-FFF2-40B4-BE49-F238E27FC236}">
                <a16:creationId xmlns:a16="http://schemas.microsoft.com/office/drawing/2014/main" id="{41F4194B-5F36-A4A5-160A-01C31FB9F9F6}"/>
              </a:ext>
            </a:extLst>
          </p:cNvPr>
          <p:cNvSpPr txBox="1"/>
          <p:nvPr/>
        </p:nvSpPr>
        <p:spPr>
          <a:xfrm>
            <a:off x="7624001" y="1229790"/>
            <a:ext cx="2769220" cy="369332"/>
          </a:xfrm>
          <a:prstGeom prst="rect">
            <a:avLst/>
          </a:prstGeom>
          <a:noFill/>
        </p:spPr>
        <p:txBody>
          <a:bodyPr wrap="none" rtlCol="0">
            <a:spAutoFit/>
          </a:bodyPr>
          <a:lstStyle/>
          <a:p>
            <a:r>
              <a:rPr lang="en-US" b="1" dirty="0"/>
              <a:t>GLOBAL STORAGE MARKET</a:t>
            </a:r>
          </a:p>
        </p:txBody>
      </p:sp>
      <p:sp>
        <p:nvSpPr>
          <p:cNvPr id="10" name="TextBox 9">
            <a:extLst>
              <a:ext uri="{FF2B5EF4-FFF2-40B4-BE49-F238E27FC236}">
                <a16:creationId xmlns:a16="http://schemas.microsoft.com/office/drawing/2014/main" id="{E5C0FE66-6D98-AD90-EA3F-06D3CCC138C2}"/>
              </a:ext>
            </a:extLst>
          </p:cNvPr>
          <p:cNvSpPr txBox="1"/>
          <p:nvPr/>
        </p:nvSpPr>
        <p:spPr>
          <a:xfrm>
            <a:off x="5588676" y="6448584"/>
            <a:ext cx="6097978" cy="261610"/>
          </a:xfrm>
          <a:prstGeom prst="rect">
            <a:avLst/>
          </a:prstGeom>
          <a:noFill/>
        </p:spPr>
        <p:txBody>
          <a:bodyPr wrap="square">
            <a:spAutoFit/>
          </a:bodyPr>
          <a:lstStyle/>
          <a:p>
            <a:pPr algn="r"/>
            <a:r>
              <a:rPr lang="en-US" sz="1100" dirty="0"/>
              <a:t>Sources Include: </a:t>
            </a:r>
            <a:r>
              <a:rPr lang="en-US" sz="1100" dirty="0">
                <a:hlinkClick r:id="rId3"/>
              </a:rPr>
              <a:t>IDC Data Age Report sponsored by </a:t>
            </a:r>
            <a:r>
              <a:rPr lang="en-US" sz="1100" dirty="0" err="1">
                <a:hlinkClick r:id="rId3"/>
              </a:rPr>
              <a:t>SeaGate</a:t>
            </a:r>
            <a:endParaRPr lang="en-US" sz="1100" dirty="0"/>
          </a:p>
        </p:txBody>
      </p:sp>
    </p:spTree>
    <p:extLst>
      <p:ext uri="{BB962C8B-B14F-4D97-AF65-F5344CB8AC3E}">
        <p14:creationId xmlns:p14="http://schemas.microsoft.com/office/powerpoint/2010/main" val="264566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78FAE33-C895-579C-999B-11C69DEBB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474" y="3657602"/>
            <a:ext cx="1647304" cy="1647304"/>
          </a:xfrm>
          <a:prstGeom prst="rect">
            <a:avLst/>
          </a:prstGeom>
          <a:ln>
            <a:solidFill>
              <a:schemeClr val="bg1">
                <a:lumMod val="85000"/>
              </a:schemeClr>
            </a:solidFill>
          </a:ln>
        </p:spPr>
      </p:pic>
      <p:pic>
        <p:nvPicPr>
          <p:cNvPr id="16" name="Picture 15">
            <a:extLst>
              <a:ext uri="{FF2B5EF4-FFF2-40B4-BE49-F238E27FC236}">
                <a16:creationId xmlns:a16="http://schemas.microsoft.com/office/drawing/2014/main" id="{A5E41682-957D-AAF9-7C2C-2C2D7841A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916" y="3657602"/>
            <a:ext cx="1647304" cy="1647304"/>
          </a:xfrm>
          <a:prstGeom prst="rect">
            <a:avLst/>
          </a:prstGeom>
          <a:ln>
            <a:solidFill>
              <a:schemeClr val="bg1">
                <a:lumMod val="85000"/>
              </a:schemeClr>
            </a:solidFill>
          </a:ln>
        </p:spPr>
      </p:pic>
      <p:pic>
        <p:nvPicPr>
          <p:cNvPr id="18" name="Picture 17">
            <a:extLst>
              <a:ext uri="{FF2B5EF4-FFF2-40B4-BE49-F238E27FC236}">
                <a16:creationId xmlns:a16="http://schemas.microsoft.com/office/drawing/2014/main" id="{6D07C4CB-99C2-F624-92E8-FD386B3AD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7358" y="3657602"/>
            <a:ext cx="1647304" cy="1647304"/>
          </a:xfrm>
          <a:prstGeom prst="rect">
            <a:avLst/>
          </a:prstGeom>
          <a:ln>
            <a:solidFill>
              <a:schemeClr val="bg1">
                <a:lumMod val="85000"/>
              </a:schemeClr>
            </a:solidFill>
          </a:ln>
        </p:spPr>
      </p:pic>
      <p:pic>
        <p:nvPicPr>
          <p:cNvPr id="20" name="Picture 19">
            <a:extLst>
              <a:ext uri="{FF2B5EF4-FFF2-40B4-BE49-F238E27FC236}">
                <a16:creationId xmlns:a16="http://schemas.microsoft.com/office/drawing/2014/main" id="{B308C2B7-2BFA-C451-5A9D-2755FAF67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1801" y="3657602"/>
            <a:ext cx="1647304" cy="1647304"/>
          </a:xfrm>
          <a:prstGeom prst="rect">
            <a:avLst/>
          </a:prstGeom>
          <a:ln>
            <a:solidFill>
              <a:schemeClr val="bg1">
                <a:lumMod val="85000"/>
              </a:schemeClr>
            </a:solidFill>
          </a:ln>
        </p:spPr>
      </p:pic>
      <p:pic>
        <p:nvPicPr>
          <p:cNvPr id="22" name="Picture 21">
            <a:extLst>
              <a:ext uri="{FF2B5EF4-FFF2-40B4-BE49-F238E27FC236}">
                <a16:creationId xmlns:a16="http://schemas.microsoft.com/office/drawing/2014/main" id="{7DCAB94D-E00A-57ED-8861-A852C7678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547" y="1676741"/>
            <a:ext cx="1647304" cy="1647304"/>
          </a:xfrm>
          <a:prstGeom prst="rect">
            <a:avLst/>
          </a:prstGeom>
          <a:ln>
            <a:solidFill>
              <a:schemeClr val="bg1">
                <a:lumMod val="85000"/>
              </a:schemeClr>
            </a:solidFill>
          </a:ln>
        </p:spPr>
      </p:pic>
      <p:pic>
        <p:nvPicPr>
          <p:cNvPr id="24" name="Picture 23">
            <a:extLst>
              <a:ext uri="{FF2B5EF4-FFF2-40B4-BE49-F238E27FC236}">
                <a16:creationId xmlns:a16="http://schemas.microsoft.com/office/drawing/2014/main" id="{5E5BBCE5-ACA2-4D52-A0EB-AC6983FB21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798" y="1676741"/>
            <a:ext cx="1647304" cy="1647304"/>
          </a:xfrm>
          <a:prstGeom prst="rect">
            <a:avLst/>
          </a:prstGeom>
          <a:ln>
            <a:solidFill>
              <a:schemeClr val="bg1">
                <a:lumMod val="85000"/>
              </a:schemeClr>
            </a:solidFill>
          </a:ln>
        </p:spPr>
      </p:pic>
      <p:pic>
        <p:nvPicPr>
          <p:cNvPr id="26" name="Picture 25">
            <a:extLst>
              <a:ext uri="{FF2B5EF4-FFF2-40B4-BE49-F238E27FC236}">
                <a16:creationId xmlns:a16="http://schemas.microsoft.com/office/drawing/2014/main" id="{E9317BC7-7F78-1BDB-6CA0-847CB774F5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590" y="3657602"/>
            <a:ext cx="1647304" cy="1647304"/>
          </a:xfrm>
          <a:prstGeom prst="rect">
            <a:avLst/>
          </a:prstGeom>
          <a:ln>
            <a:solidFill>
              <a:schemeClr val="bg1">
                <a:lumMod val="85000"/>
              </a:schemeClr>
            </a:solidFill>
          </a:ln>
        </p:spPr>
      </p:pic>
      <p:pic>
        <p:nvPicPr>
          <p:cNvPr id="28" name="Picture 27">
            <a:extLst>
              <a:ext uri="{FF2B5EF4-FFF2-40B4-BE49-F238E27FC236}">
                <a16:creationId xmlns:a16="http://schemas.microsoft.com/office/drawing/2014/main" id="{BCF6B2B3-2E89-5D0D-1377-12CA759B9B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24032" y="3657602"/>
            <a:ext cx="1647304" cy="1647304"/>
          </a:xfrm>
          <a:prstGeom prst="rect">
            <a:avLst/>
          </a:prstGeom>
          <a:ln>
            <a:solidFill>
              <a:schemeClr val="bg1">
                <a:lumMod val="85000"/>
              </a:schemeClr>
            </a:solidFill>
          </a:ln>
        </p:spPr>
      </p:pic>
      <p:pic>
        <p:nvPicPr>
          <p:cNvPr id="30" name="Picture 29">
            <a:extLst>
              <a:ext uri="{FF2B5EF4-FFF2-40B4-BE49-F238E27FC236}">
                <a16:creationId xmlns:a16="http://schemas.microsoft.com/office/drawing/2014/main" id="{8628C3B6-9B7F-CF1E-9624-29D3370BBC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01801" y="1676741"/>
            <a:ext cx="1647304" cy="1647304"/>
          </a:xfrm>
          <a:prstGeom prst="rect">
            <a:avLst/>
          </a:prstGeom>
          <a:ln>
            <a:solidFill>
              <a:schemeClr val="bg1">
                <a:lumMod val="85000"/>
              </a:schemeClr>
            </a:solidFill>
          </a:ln>
        </p:spPr>
      </p:pic>
      <p:pic>
        <p:nvPicPr>
          <p:cNvPr id="32" name="Picture 31">
            <a:extLst>
              <a:ext uri="{FF2B5EF4-FFF2-40B4-BE49-F238E27FC236}">
                <a16:creationId xmlns:a16="http://schemas.microsoft.com/office/drawing/2014/main" id="{C27B10A8-B95A-76F8-4252-76C62580DE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4551" y="1676741"/>
            <a:ext cx="1647304" cy="1647304"/>
          </a:xfrm>
          <a:prstGeom prst="rect">
            <a:avLst/>
          </a:prstGeom>
          <a:ln>
            <a:solidFill>
              <a:schemeClr val="bg1">
                <a:lumMod val="85000"/>
              </a:schemeClr>
            </a:solidFill>
          </a:ln>
        </p:spPr>
      </p:pic>
      <p:pic>
        <p:nvPicPr>
          <p:cNvPr id="34" name="Picture 33">
            <a:extLst>
              <a:ext uri="{FF2B5EF4-FFF2-40B4-BE49-F238E27FC236}">
                <a16:creationId xmlns:a16="http://schemas.microsoft.com/office/drawing/2014/main" id="{732A87C5-3DB0-A20C-B86A-EB0255D4D3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07300" y="1676741"/>
            <a:ext cx="1647304" cy="1647304"/>
          </a:xfrm>
          <a:prstGeom prst="rect">
            <a:avLst/>
          </a:prstGeom>
          <a:ln>
            <a:solidFill>
              <a:schemeClr val="bg1">
                <a:lumMod val="85000"/>
              </a:schemeClr>
            </a:solidFill>
          </a:ln>
        </p:spPr>
      </p:pic>
      <p:pic>
        <p:nvPicPr>
          <p:cNvPr id="36" name="Picture 35">
            <a:extLst>
              <a:ext uri="{FF2B5EF4-FFF2-40B4-BE49-F238E27FC236}">
                <a16:creationId xmlns:a16="http://schemas.microsoft.com/office/drawing/2014/main" id="{9A86599F-F0D4-63B5-DA46-B6632F7D04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10049" y="1676741"/>
            <a:ext cx="1647304" cy="1647304"/>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85FACBFE-5CEF-6A6D-7133-443A61E22FF6}"/>
              </a:ext>
            </a:extLst>
          </p:cNvPr>
          <p:cNvSpPr>
            <a:spLocks noGrp="1"/>
          </p:cNvSpPr>
          <p:nvPr>
            <p:ph type="title"/>
          </p:nvPr>
        </p:nvSpPr>
        <p:spPr/>
        <p:txBody>
          <a:bodyPr>
            <a:normAutofit/>
          </a:bodyPr>
          <a:lstStyle/>
          <a:p>
            <a:r>
              <a:rPr lang="en-US" sz="4000" dirty="0"/>
              <a:t>State &amp; local agencies using </a:t>
            </a:r>
            <a:r>
              <a:rPr lang="en-US" sz="4000" dirty="0" err="1"/>
              <a:t>restorVault</a:t>
            </a:r>
            <a:endParaRPr lang="en-US" sz="4000" dirty="0"/>
          </a:p>
        </p:txBody>
      </p:sp>
    </p:spTree>
    <p:extLst>
      <p:ext uri="{BB962C8B-B14F-4D97-AF65-F5344CB8AC3E}">
        <p14:creationId xmlns:p14="http://schemas.microsoft.com/office/powerpoint/2010/main" val="387710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249D-F3C7-95D7-6E49-E9223F264949}"/>
              </a:ext>
            </a:extLst>
          </p:cNvPr>
          <p:cNvSpPr>
            <a:spLocks noGrp="1"/>
          </p:cNvSpPr>
          <p:nvPr>
            <p:ph type="title"/>
          </p:nvPr>
        </p:nvSpPr>
        <p:spPr/>
        <p:txBody>
          <a:bodyPr>
            <a:normAutofit/>
          </a:bodyPr>
          <a:lstStyle/>
          <a:p>
            <a:r>
              <a:rPr lang="en-US" dirty="0">
                <a:latin typeface="Avenir LT Std 65 Medium"/>
              </a:rPr>
              <a:t>Example IT Storage Savings</a:t>
            </a:r>
          </a:p>
        </p:txBody>
      </p:sp>
      <p:sp>
        <p:nvSpPr>
          <p:cNvPr id="3" name="Content Placeholder 2">
            <a:extLst>
              <a:ext uri="{FF2B5EF4-FFF2-40B4-BE49-F238E27FC236}">
                <a16:creationId xmlns:a16="http://schemas.microsoft.com/office/drawing/2014/main" id="{6F98CD44-6AF2-4DAC-B293-3058B590901C}"/>
              </a:ext>
            </a:extLst>
          </p:cNvPr>
          <p:cNvSpPr>
            <a:spLocks noGrp="1"/>
          </p:cNvSpPr>
          <p:nvPr>
            <p:ph type="body" sz="quarter" idx="10"/>
          </p:nvPr>
        </p:nvSpPr>
        <p:spPr/>
        <p:txBody>
          <a:bodyPr>
            <a:normAutofit fontScale="62500" lnSpcReduction="20000"/>
          </a:bodyPr>
          <a:lstStyle/>
          <a:p>
            <a:r>
              <a:rPr lang="en-US" b="1" dirty="0">
                <a:latin typeface="Avenir LT Std 65 Medium"/>
              </a:rPr>
              <a:t>Server Disk Space Analyzed</a:t>
            </a:r>
          </a:p>
          <a:p>
            <a:pPr lvl="1"/>
            <a:r>
              <a:rPr lang="en-US" dirty="0">
                <a:latin typeface="Avenir LT Std 65 Medium"/>
              </a:rPr>
              <a:t>wh-ch-files01: 4.29TB	</a:t>
            </a:r>
          </a:p>
          <a:p>
            <a:pPr lvl="1"/>
            <a:r>
              <a:rPr lang="en-US" dirty="0" err="1"/>
              <a:t>wh-ch-fndapp</a:t>
            </a:r>
            <a:r>
              <a:rPr lang="en-US" dirty="0">
                <a:latin typeface="Avenir LT Std 65 Medium"/>
              </a:rPr>
              <a:t>: 574.83GB</a:t>
            </a:r>
          </a:p>
          <a:p>
            <a:pPr lvl="1"/>
            <a:r>
              <a:rPr lang="en-US" dirty="0"/>
              <a:t>pd-whi-files01</a:t>
            </a:r>
            <a:r>
              <a:rPr lang="en-US" dirty="0">
                <a:latin typeface="Avenir LT Std 65 Medium"/>
              </a:rPr>
              <a:t>: 1.56TB</a:t>
            </a:r>
          </a:p>
          <a:p>
            <a:pPr lvl="1"/>
            <a:r>
              <a:rPr lang="en-US" b="1" dirty="0">
                <a:latin typeface="Avenir LT Std 65 Medium"/>
              </a:rPr>
              <a:t>Total Analyzed Capacity: 6.43TB</a:t>
            </a:r>
          </a:p>
          <a:p>
            <a:endParaRPr lang="en-US" b="1" dirty="0"/>
          </a:p>
          <a:p>
            <a:r>
              <a:rPr lang="en-US" b="1" dirty="0"/>
              <a:t>&lt;365 Day Active Data Cap/%</a:t>
            </a:r>
          </a:p>
          <a:p>
            <a:pPr lvl="1"/>
            <a:r>
              <a:rPr lang="en-US" b="1" dirty="0"/>
              <a:t>wh-ch-files01: 530.00GB/12%</a:t>
            </a:r>
          </a:p>
          <a:p>
            <a:pPr lvl="1"/>
            <a:r>
              <a:rPr lang="en-US" b="1" dirty="0" err="1"/>
              <a:t>wh-ch-fndapp</a:t>
            </a:r>
            <a:r>
              <a:rPr lang="en-US" b="1" dirty="0"/>
              <a:t>: 149.11GB/26%</a:t>
            </a:r>
          </a:p>
          <a:p>
            <a:pPr lvl="1"/>
            <a:r>
              <a:rPr lang="en-US" b="1" dirty="0"/>
              <a:t>pd-whi-files01 : 380.00GB/24%</a:t>
            </a:r>
          </a:p>
          <a:p>
            <a:pPr lvl="1"/>
            <a:r>
              <a:rPr lang="en-US" b="1" dirty="0"/>
              <a:t>Total Active Capacity: 1.06TB/16%</a:t>
            </a:r>
          </a:p>
          <a:p>
            <a:endParaRPr lang="en-US" b="1" dirty="0">
              <a:latin typeface="Avenir LT Std 65 Medium"/>
            </a:endParaRPr>
          </a:p>
          <a:p>
            <a:r>
              <a:rPr lang="en-US" b="1" dirty="0">
                <a:latin typeface="Avenir LT Std 65 Medium"/>
              </a:rPr>
              <a:t>&gt;365 Day Inactive Data Savings Cap/%</a:t>
            </a:r>
          </a:p>
          <a:p>
            <a:pPr lvl="1"/>
            <a:r>
              <a:rPr lang="en-US" dirty="0">
                <a:latin typeface="Avenir LT Std 65 Medium"/>
              </a:rPr>
              <a:t>wh-ch-files01: 3.76TB/88%	</a:t>
            </a:r>
          </a:p>
          <a:p>
            <a:pPr lvl="1"/>
            <a:r>
              <a:rPr lang="en-US" dirty="0" err="1"/>
              <a:t>wh-ch-fndapp</a:t>
            </a:r>
            <a:r>
              <a:rPr lang="en-US" dirty="0">
                <a:latin typeface="Avenir LT Std 65 Medium"/>
              </a:rPr>
              <a:t>: 425.72GB/74%</a:t>
            </a:r>
          </a:p>
          <a:p>
            <a:pPr lvl="1"/>
            <a:r>
              <a:rPr lang="en-US" dirty="0"/>
              <a:t>p</a:t>
            </a:r>
            <a:r>
              <a:rPr lang="en-US" dirty="0">
                <a:latin typeface="Avenir LT Std 65 Medium"/>
              </a:rPr>
              <a:t>d-whi-files01: 1.18TB/76% </a:t>
            </a:r>
          </a:p>
          <a:p>
            <a:pPr lvl="1"/>
            <a:r>
              <a:rPr lang="en-US" b="1" dirty="0"/>
              <a:t>Total Inactive Data: 5.37TB/84%</a:t>
            </a:r>
            <a:endParaRPr lang="en-US" b="1" dirty="0">
              <a:latin typeface="Avenir LT Std 65 Medium"/>
            </a:endParaRPr>
          </a:p>
          <a:p>
            <a:pPr lvl="1"/>
            <a:endParaRPr lang="en-US" b="1" dirty="0">
              <a:latin typeface="Avenir LT Std 65 Medium"/>
            </a:endParaRPr>
          </a:p>
          <a:p>
            <a:r>
              <a:rPr lang="en-US" b="1" dirty="0"/>
              <a:t>Total Server/Backup/DR Savings: 16.10TB</a:t>
            </a:r>
            <a:endParaRPr lang="en-US" b="1" dirty="0">
              <a:latin typeface="Avenir LT Std 65 Medium"/>
            </a:endParaRPr>
          </a:p>
          <a:p>
            <a:endParaRPr lang="en-US" dirty="0">
              <a:latin typeface="Avenir LT Std 65 Medium"/>
            </a:endParaRPr>
          </a:p>
        </p:txBody>
      </p:sp>
      <p:graphicFrame>
        <p:nvGraphicFramePr>
          <p:cNvPr id="5" name="Chart 4">
            <a:extLst>
              <a:ext uri="{FF2B5EF4-FFF2-40B4-BE49-F238E27FC236}">
                <a16:creationId xmlns:a16="http://schemas.microsoft.com/office/drawing/2014/main" id="{DD7145D9-C578-45CA-A4F2-6FC6FA66372A}"/>
              </a:ext>
            </a:extLst>
          </p:cNvPr>
          <p:cNvGraphicFramePr>
            <a:graphicFrameLocks/>
          </p:cNvGraphicFramePr>
          <p:nvPr/>
        </p:nvGraphicFramePr>
        <p:xfrm>
          <a:off x="5376802" y="1404761"/>
          <a:ext cx="5970752" cy="411084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9E361C6-1952-88D1-D431-C4642417BE6B}"/>
              </a:ext>
            </a:extLst>
          </p:cNvPr>
          <p:cNvSpPr txBox="1"/>
          <p:nvPr/>
        </p:nvSpPr>
        <p:spPr>
          <a:xfrm>
            <a:off x="7531501" y="5515602"/>
            <a:ext cx="830677" cy="369332"/>
          </a:xfrm>
          <a:prstGeom prst="rect">
            <a:avLst/>
          </a:prstGeom>
          <a:noFill/>
        </p:spPr>
        <p:txBody>
          <a:bodyPr wrap="none" rtlCol="0">
            <a:spAutoFit/>
          </a:bodyPr>
          <a:lstStyle/>
          <a:p>
            <a:r>
              <a:rPr lang="en-US" dirty="0">
                <a:solidFill>
                  <a:srgbClr val="7030A0"/>
                </a:solidFill>
              </a:rPr>
              <a:t>1.06TB</a:t>
            </a:r>
          </a:p>
        </p:txBody>
      </p:sp>
      <p:sp>
        <p:nvSpPr>
          <p:cNvPr id="6" name="TextBox 5">
            <a:extLst>
              <a:ext uri="{FF2B5EF4-FFF2-40B4-BE49-F238E27FC236}">
                <a16:creationId xmlns:a16="http://schemas.microsoft.com/office/drawing/2014/main" id="{442DA97F-70FF-AC67-34B3-A7C73C50941E}"/>
              </a:ext>
            </a:extLst>
          </p:cNvPr>
          <p:cNvSpPr txBox="1"/>
          <p:nvPr/>
        </p:nvSpPr>
        <p:spPr>
          <a:xfrm>
            <a:off x="8362178" y="5515602"/>
            <a:ext cx="830677" cy="369332"/>
          </a:xfrm>
          <a:prstGeom prst="rect">
            <a:avLst/>
          </a:prstGeom>
          <a:noFill/>
        </p:spPr>
        <p:txBody>
          <a:bodyPr wrap="none" rtlCol="0">
            <a:spAutoFit/>
          </a:bodyPr>
          <a:lstStyle/>
          <a:p>
            <a:r>
              <a:rPr lang="en-US" dirty="0">
                <a:solidFill>
                  <a:schemeClr val="accent4">
                    <a:lumMod val="75000"/>
                  </a:schemeClr>
                </a:solidFill>
              </a:rPr>
              <a:t>5.37TB</a:t>
            </a:r>
          </a:p>
        </p:txBody>
      </p:sp>
      <p:sp>
        <p:nvSpPr>
          <p:cNvPr id="7" name="TextBox 6">
            <a:extLst>
              <a:ext uri="{FF2B5EF4-FFF2-40B4-BE49-F238E27FC236}">
                <a16:creationId xmlns:a16="http://schemas.microsoft.com/office/drawing/2014/main" id="{A0494720-5730-745B-9208-AD91B3662F10}"/>
              </a:ext>
            </a:extLst>
          </p:cNvPr>
          <p:cNvSpPr txBox="1"/>
          <p:nvPr/>
        </p:nvSpPr>
        <p:spPr>
          <a:xfrm>
            <a:off x="6481405" y="5515602"/>
            <a:ext cx="1050096" cy="369332"/>
          </a:xfrm>
          <a:prstGeom prst="rect">
            <a:avLst/>
          </a:prstGeom>
          <a:noFill/>
        </p:spPr>
        <p:txBody>
          <a:bodyPr wrap="none" rtlCol="0">
            <a:spAutoFit/>
          </a:bodyPr>
          <a:lstStyle/>
          <a:p>
            <a:r>
              <a:rPr lang="en-US" dirty="0"/>
              <a:t>PRIMARY</a:t>
            </a:r>
          </a:p>
        </p:txBody>
      </p:sp>
      <p:sp>
        <p:nvSpPr>
          <p:cNvPr id="8" name="TextBox 7">
            <a:extLst>
              <a:ext uri="{FF2B5EF4-FFF2-40B4-BE49-F238E27FC236}">
                <a16:creationId xmlns:a16="http://schemas.microsoft.com/office/drawing/2014/main" id="{943F7D9D-67A4-F3D7-D47B-44ECB4B40DD0}"/>
              </a:ext>
            </a:extLst>
          </p:cNvPr>
          <p:cNvSpPr txBox="1"/>
          <p:nvPr/>
        </p:nvSpPr>
        <p:spPr>
          <a:xfrm>
            <a:off x="7531501" y="5884934"/>
            <a:ext cx="830677" cy="369332"/>
          </a:xfrm>
          <a:prstGeom prst="rect">
            <a:avLst/>
          </a:prstGeom>
          <a:noFill/>
        </p:spPr>
        <p:txBody>
          <a:bodyPr wrap="none" rtlCol="0">
            <a:spAutoFit/>
          </a:bodyPr>
          <a:lstStyle/>
          <a:p>
            <a:r>
              <a:rPr lang="en-US" dirty="0">
                <a:solidFill>
                  <a:srgbClr val="7030A0"/>
                </a:solidFill>
              </a:rPr>
              <a:t>1.06TB</a:t>
            </a:r>
          </a:p>
        </p:txBody>
      </p:sp>
      <p:sp>
        <p:nvSpPr>
          <p:cNvPr id="9" name="TextBox 8">
            <a:extLst>
              <a:ext uri="{FF2B5EF4-FFF2-40B4-BE49-F238E27FC236}">
                <a16:creationId xmlns:a16="http://schemas.microsoft.com/office/drawing/2014/main" id="{DEB76E14-3AC1-2689-F170-46592F52C488}"/>
              </a:ext>
            </a:extLst>
          </p:cNvPr>
          <p:cNvSpPr txBox="1"/>
          <p:nvPr/>
        </p:nvSpPr>
        <p:spPr>
          <a:xfrm>
            <a:off x="8362178" y="5884934"/>
            <a:ext cx="830677" cy="369332"/>
          </a:xfrm>
          <a:prstGeom prst="rect">
            <a:avLst/>
          </a:prstGeom>
          <a:noFill/>
        </p:spPr>
        <p:txBody>
          <a:bodyPr wrap="none" rtlCol="0">
            <a:spAutoFit/>
          </a:bodyPr>
          <a:lstStyle/>
          <a:p>
            <a:r>
              <a:rPr lang="en-US" dirty="0">
                <a:solidFill>
                  <a:schemeClr val="accent4">
                    <a:lumMod val="75000"/>
                  </a:schemeClr>
                </a:solidFill>
              </a:rPr>
              <a:t>5.37TB</a:t>
            </a:r>
          </a:p>
        </p:txBody>
      </p:sp>
      <p:sp>
        <p:nvSpPr>
          <p:cNvPr id="10" name="TextBox 9">
            <a:extLst>
              <a:ext uri="{FF2B5EF4-FFF2-40B4-BE49-F238E27FC236}">
                <a16:creationId xmlns:a16="http://schemas.microsoft.com/office/drawing/2014/main" id="{7C60B59C-6F48-363A-89AD-2EF5618DF4D3}"/>
              </a:ext>
            </a:extLst>
          </p:cNvPr>
          <p:cNvSpPr txBox="1"/>
          <p:nvPr/>
        </p:nvSpPr>
        <p:spPr>
          <a:xfrm>
            <a:off x="5934012" y="5902533"/>
            <a:ext cx="1597489" cy="369332"/>
          </a:xfrm>
          <a:prstGeom prst="rect">
            <a:avLst/>
          </a:prstGeom>
          <a:noFill/>
        </p:spPr>
        <p:txBody>
          <a:bodyPr wrap="none" rtlCol="0">
            <a:spAutoFit/>
          </a:bodyPr>
          <a:lstStyle/>
          <a:p>
            <a:r>
              <a:rPr lang="en-US" dirty="0"/>
              <a:t>LOCAL BACKUP</a:t>
            </a:r>
          </a:p>
        </p:txBody>
      </p:sp>
      <p:sp>
        <p:nvSpPr>
          <p:cNvPr id="11" name="TextBox 10">
            <a:extLst>
              <a:ext uri="{FF2B5EF4-FFF2-40B4-BE49-F238E27FC236}">
                <a16:creationId xmlns:a16="http://schemas.microsoft.com/office/drawing/2014/main" id="{8D22A560-1C7E-73B3-E33E-6EEC64583A28}"/>
              </a:ext>
            </a:extLst>
          </p:cNvPr>
          <p:cNvSpPr txBox="1"/>
          <p:nvPr/>
        </p:nvSpPr>
        <p:spPr>
          <a:xfrm>
            <a:off x="7531501" y="6257536"/>
            <a:ext cx="830677" cy="369332"/>
          </a:xfrm>
          <a:prstGeom prst="rect">
            <a:avLst/>
          </a:prstGeom>
          <a:noFill/>
        </p:spPr>
        <p:txBody>
          <a:bodyPr wrap="none" rtlCol="0">
            <a:spAutoFit/>
          </a:bodyPr>
          <a:lstStyle/>
          <a:p>
            <a:r>
              <a:rPr lang="en-US" dirty="0">
                <a:solidFill>
                  <a:srgbClr val="7030A0"/>
                </a:solidFill>
              </a:rPr>
              <a:t>1.06TB</a:t>
            </a:r>
          </a:p>
        </p:txBody>
      </p:sp>
      <p:sp>
        <p:nvSpPr>
          <p:cNvPr id="12" name="TextBox 11">
            <a:extLst>
              <a:ext uri="{FF2B5EF4-FFF2-40B4-BE49-F238E27FC236}">
                <a16:creationId xmlns:a16="http://schemas.microsoft.com/office/drawing/2014/main" id="{EE56E72F-88FE-2A2A-3B3E-0F2E3713CE86}"/>
              </a:ext>
            </a:extLst>
          </p:cNvPr>
          <p:cNvSpPr txBox="1"/>
          <p:nvPr/>
        </p:nvSpPr>
        <p:spPr>
          <a:xfrm>
            <a:off x="8362178" y="6257536"/>
            <a:ext cx="830677" cy="369332"/>
          </a:xfrm>
          <a:prstGeom prst="rect">
            <a:avLst/>
          </a:prstGeom>
          <a:noFill/>
        </p:spPr>
        <p:txBody>
          <a:bodyPr wrap="none" rtlCol="0">
            <a:spAutoFit/>
          </a:bodyPr>
          <a:lstStyle/>
          <a:p>
            <a:r>
              <a:rPr lang="en-US" dirty="0">
                <a:solidFill>
                  <a:schemeClr val="accent4">
                    <a:lumMod val="75000"/>
                  </a:schemeClr>
                </a:solidFill>
              </a:rPr>
              <a:t>5.37TB</a:t>
            </a:r>
          </a:p>
        </p:txBody>
      </p:sp>
      <p:sp>
        <p:nvSpPr>
          <p:cNvPr id="13" name="TextBox 12">
            <a:extLst>
              <a:ext uri="{FF2B5EF4-FFF2-40B4-BE49-F238E27FC236}">
                <a16:creationId xmlns:a16="http://schemas.microsoft.com/office/drawing/2014/main" id="{0B0E815C-3422-36F3-8D14-CB577584FCCC}"/>
              </a:ext>
            </a:extLst>
          </p:cNvPr>
          <p:cNvSpPr txBox="1"/>
          <p:nvPr/>
        </p:nvSpPr>
        <p:spPr>
          <a:xfrm>
            <a:off x="5789048" y="6275135"/>
            <a:ext cx="1746760" cy="369332"/>
          </a:xfrm>
          <a:prstGeom prst="rect">
            <a:avLst/>
          </a:prstGeom>
          <a:noFill/>
        </p:spPr>
        <p:txBody>
          <a:bodyPr wrap="none" rtlCol="0">
            <a:spAutoFit/>
          </a:bodyPr>
          <a:lstStyle/>
          <a:p>
            <a:r>
              <a:rPr lang="en-US" dirty="0"/>
              <a:t>OFFSITE BACKUP</a:t>
            </a:r>
          </a:p>
        </p:txBody>
      </p:sp>
      <p:sp>
        <p:nvSpPr>
          <p:cNvPr id="14" name="TextBox 13">
            <a:extLst>
              <a:ext uri="{FF2B5EF4-FFF2-40B4-BE49-F238E27FC236}">
                <a16:creationId xmlns:a16="http://schemas.microsoft.com/office/drawing/2014/main" id="{2FE7A94A-C368-2BFC-BB63-3A0424E44718}"/>
              </a:ext>
            </a:extLst>
          </p:cNvPr>
          <p:cNvSpPr txBox="1"/>
          <p:nvPr/>
        </p:nvSpPr>
        <p:spPr>
          <a:xfrm>
            <a:off x="9256622" y="2129155"/>
            <a:ext cx="1534074" cy="584775"/>
          </a:xfrm>
          <a:prstGeom prst="rect">
            <a:avLst/>
          </a:prstGeom>
          <a:noFill/>
        </p:spPr>
        <p:txBody>
          <a:bodyPr wrap="none" rtlCol="0">
            <a:spAutoFit/>
          </a:bodyPr>
          <a:lstStyle/>
          <a:p>
            <a:pPr algn="ctr"/>
            <a:r>
              <a:rPr lang="en-US" sz="1600" b="1" dirty="0"/>
              <a:t>TOTAL DISK </a:t>
            </a:r>
          </a:p>
          <a:p>
            <a:pPr algn="ctr"/>
            <a:r>
              <a:rPr lang="en-US" sz="1600" b="1" dirty="0"/>
              <a:t>CAPACITY 7.2TB</a:t>
            </a:r>
          </a:p>
        </p:txBody>
      </p:sp>
    </p:spTree>
    <p:extLst>
      <p:ext uri="{BB962C8B-B14F-4D97-AF65-F5344CB8AC3E}">
        <p14:creationId xmlns:p14="http://schemas.microsoft.com/office/powerpoint/2010/main" val="1129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164E-57DB-04CF-6219-59EF1477E4DA}"/>
              </a:ext>
            </a:extLst>
          </p:cNvPr>
          <p:cNvSpPr>
            <a:spLocks noGrp="1"/>
          </p:cNvSpPr>
          <p:nvPr>
            <p:ph type="title"/>
          </p:nvPr>
        </p:nvSpPr>
        <p:spPr/>
        <p:txBody>
          <a:bodyPr/>
          <a:lstStyle/>
          <a:p>
            <a:r>
              <a:rPr lang="en-US" sz="4000" dirty="0"/>
              <a:t>Free </a:t>
            </a:r>
            <a:r>
              <a:rPr lang="en-US" sz="4000" b="1" dirty="0"/>
              <a:t>Data Discovery</a:t>
            </a:r>
            <a:r>
              <a:rPr lang="en-US" sz="4000" dirty="0"/>
              <a:t> audit</a:t>
            </a:r>
          </a:p>
        </p:txBody>
      </p:sp>
      <p:sp>
        <p:nvSpPr>
          <p:cNvPr id="7" name="Text Placeholder 6">
            <a:extLst>
              <a:ext uri="{FF2B5EF4-FFF2-40B4-BE49-F238E27FC236}">
                <a16:creationId xmlns:a16="http://schemas.microsoft.com/office/drawing/2014/main" id="{97C1ABE2-232A-C8DC-BBFF-45E91DAAFCE2}"/>
              </a:ext>
            </a:extLst>
          </p:cNvPr>
          <p:cNvSpPr>
            <a:spLocks noGrp="1"/>
          </p:cNvSpPr>
          <p:nvPr>
            <p:ph type="body" sz="quarter" idx="10"/>
          </p:nvPr>
        </p:nvSpPr>
        <p:spPr/>
        <p:txBody>
          <a:bodyPr/>
          <a:lstStyle/>
          <a:p>
            <a:r>
              <a:rPr lang="en-US" dirty="0"/>
              <a:t>Analyze data usage on servers</a:t>
            </a:r>
          </a:p>
          <a:p>
            <a:pPr lvl="1"/>
            <a:r>
              <a:rPr lang="en-US" dirty="0"/>
              <a:t>Up to 10 Folders or 5 Servers</a:t>
            </a:r>
          </a:p>
          <a:p>
            <a:r>
              <a:rPr lang="en-US" dirty="0"/>
              <a:t>Ratio of active versus inactive</a:t>
            </a:r>
          </a:p>
          <a:p>
            <a:r>
              <a:rPr lang="en-US" dirty="0"/>
              <a:t>File distribution by file size </a:t>
            </a:r>
          </a:p>
          <a:p>
            <a:r>
              <a:rPr lang="en-US" dirty="0"/>
              <a:t>Recovery downtime estimates</a:t>
            </a:r>
          </a:p>
          <a:p>
            <a:r>
              <a:rPr lang="en-US" dirty="0"/>
              <a:t>Data growth &amp; disk full forecast</a:t>
            </a:r>
          </a:p>
          <a:p>
            <a:r>
              <a:rPr lang="en-US" dirty="0"/>
              <a:t>Folders with most inactive files</a:t>
            </a:r>
          </a:p>
          <a:p>
            <a:r>
              <a:rPr lang="en-US" dirty="0"/>
              <a:t>Reclaimable storage capacity</a:t>
            </a:r>
          </a:p>
          <a:p>
            <a:endParaRPr lang="en-US" dirty="0"/>
          </a:p>
          <a:p>
            <a:endParaRPr lang="en-US" dirty="0"/>
          </a:p>
          <a:p>
            <a:endParaRPr lang="en-US" dirty="0"/>
          </a:p>
        </p:txBody>
      </p:sp>
      <p:sp>
        <p:nvSpPr>
          <p:cNvPr id="14" name="TextBox 13">
            <a:extLst>
              <a:ext uri="{FF2B5EF4-FFF2-40B4-BE49-F238E27FC236}">
                <a16:creationId xmlns:a16="http://schemas.microsoft.com/office/drawing/2014/main" id="{607B60E7-07C6-24E3-71C6-7C9E6E233773}"/>
              </a:ext>
            </a:extLst>
          </p:cNvPr>
          <p:cNvSpPr txBox="1"/>
          <p:nvPr/>
        </p:nvSpPr>
        <p:spPr>
          <a:xfrm>
            <a:off x="9767373" y="4883316"/>
            <a:ext cx="2464420" cy="338554"/>
          </a:xfrm>
          <a:prstGeom prst="rect">
            <a:avLst/>
          </a:prstGeom>
          <a:noFill/>
        </p:spPr>
        <p:txBody>
          <a:bodyPr wrap="square" rtlCol="0">
            <a:spAutoFit/>
          </a:bodyPr>
          <a:lstStyle/>
          <a:p>
            <a:pPr algn="ctr"/>
            <a:r>
              <a:rPr lang="en-US" sz="1600" i="1" dirty="0"/>
              <a:t>Request Data Discovery</a:t>
            </a:r>
          </a:p>
        </p:txBody>
      </p:sp>
      <p:pic>
        <p:nvPicPr>
          <p:cNvPr id="10" name="Picture 9">
            <a:extLst>
              <a:ext uri="{FF2B5EF4-FFF2-40B4-BE49-F238E27FC236}">
                <a16:creationId xmlns:a16="http://schemas.microsoft.com/office/drawing/2014/main" id="{C6296D03-A1BE-F098-6934-11E73D155A38}"/>
              </a:ext>
            </a:extLst>
          </p:cNvPr>
          <p:cNvPicPr>
            <a:picLocks noChangeAspect="1"/>
          </p:cNvPicPr>
          <p:nvPr/>
        </p:nvPicPr>
        <p:blipFill>
          <a:blip r:embed="rId2"/>
          <a:stretch>
            <a:fillRect/>
          </a:stretch>
        </p:blipFill>
        <p:spPr>
          <a:xfrm>
            <a:off x="5991070" y="1269908"/>
            <a:ext cx="3819322" cy="527830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FE0392E-813B-3CDC-A78F-CCD4FE7EDA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1752" y="3059487"/>
            <a:ext cx="1699146" cy="169914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382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DB00-5972-4ADA-9B7C-486B467443FD}"/>
              </a:ext>
            </a:extLst>
          </p:cNvPr>
          <p:cNvSpPr>
            <a:spLocks noGrp="1"/>
          </p:cNvSpPr>
          <p:nvPr>
            <p:ph type="ctrTitle"/>
          </p:nvPr>
        </p:nvSpPr>
        <p:spPr/>
        <p:txBody>
          <a:bodyPr/>
          <a:lstStyle/>
          <a:p>
            <a:br>
              <a:rPr lang="en-US" dirty="0"/>
            </a:br>
            <a:r>
              <a:rPr lang="en-US" dirty="0"/>
              <a:t>SPARE SLIDES</a:t>
            </a:r>
          </a:p>
        </p:txBody>
      </p:sp>
      <p:sp>
        <p:nvSpPr>
          <p:cNvPr id="3" name="Subtitle 2">
            <a:extLst>
              <a:ext uri="{FF2B5EF4-FFF2-40B4-BE49-F238E27FC236}">
                <a16:creationId xmlns:a16="http://schemas.microsoft.com/office/drawing/2014/main" id="{2B2A1530-66EE-4647-A51D-BEF613A19BE6}"/>
              </a:ext>
            </a:extLst>
          </p:cNvPr>
          <p:cNvSpPr>
            <a:spLocks noGrp="1"/>
          </p:cNvSpPr>
          <p:nvPr>
            <p:ph type="subTitle" idx="1"/>
          </p:nvPr>
        </p:nvSpPr>
        <p:spPr/>
        <p:txBody>
          <a:bodyPr/>
          <a:lstStyle/>
          <a:p>
            <a:r>
              <a:rPr lang="en-US" dirty="0"/>
              <a:t>More Details / Other Points</a:t>
            </a:r>
          </a:p>
        </p:txBody>
      </p:sp>
    </p:spTree>
    <p:extLst>
      <p:ext uri="{BB962C8B-B14F-4D97-AF65-F5344CB8AC3E}">
        <p14:creationId xmlns:p14="http://schemas.microsoft.com/office/powerpoint/2010/main" val="265427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2B246040-66B3-4EB8-9549-41E200705E8C}"/>
              </a:ext>
            </a:extLst>
          </p:cNvPr>
          <p:cNvSpPr/>
          <p:nvPr/>
        </p:nvSpPr>
        <p:spPr>
          <a:xfrm>
            <a:off x="2260972" y="4718267"/>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610" y="1846030"/>
            <a:ext cx="1702636" cy="1702636"/>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0187B81-003E-429F-924D-8EB9677833A2}"/>
              </a:ext>
            </a:extLst>
          </p:cNvPr>
          <p:cNvSpPr/>
          <p:nvPr/>
        </p:nvSpPr>
        <p:spPr>
          <a:xfrm>
            <a:off x="3733464" y="1846030"/>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FE10DEE-EE7E-4591-9710-0037D06369D7}"/>
              </a:ext>
            </a:extLst>
          </p:cNvPr>
          <p:cNvSpPr/>
          <p:nvPr/>
        </p:nvSpPr>
        <p:spPr>
          <a:xfrm>
            <a:off x="10011477" y="1846030"/>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479697" y="1846030"/>
            <a:ext cx="1702636" cy="1702636"/>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30673C2-4667-49F4-A515-B726D3646820}"/>
              </a:ext>
            </a:extLst>
          </p:cNvPr>
          <p:cNvSpPr/>
          <p:nvPr/>
        </p:nvSpPr>
        <p:spPr>
          <a:xfrm>
            <a:off x="8534772" y="4730967"/>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0CBEC4-2DB1-AE6A-8DB5-4AA58A4AF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177" y="2118415"/>
            <a:ext cx="1317438" cy="1193295"/>
          </a:xfrm>
          <a:prstGeom prst="rect">
            <a:avLst/>
          </a:prstGeom>
        </p:spPr>
      </p:pic>
      <p:pic>
        <p:nvPicPr>
          <p:cNvPr id="13" name="Picture 12">
            <a:extLst>
              <a:ext uri="{FF2B5EF4-FFF2-40B4-BE49-F238E27FC236}">
                <a16:creationId xmlns:a16="http://schemas.microsoft.com/office/drawing/2014/main" id="{D0DF9FD6-B8BC-0AB8-E091-FB1B7DA61A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4076" y="4967903"/>
            <a:ext cx="1319971" cy="1228764"/>
          </a:xfrm>
          <a:prstGeom prst="rect">
            <a:avLst/>
          </a:prstGeom>
        </p:spPr>
      </p:pic>
      <p:pic>
        <p:nvPicPr>
          <p:cNvPr id="14" name="Picture 13">
            <a:extLst>
              <a:ext uri="{FF2B5EF4-FFF2-40B4-BE49-F238E27FC236}">
                <a16:creationId xmlns:a16="http://schemas.microsoft.com/office/drawing/2014/main" id="{750D11DF-C361-37CF-3869-E25EB9A73D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936" y="2118416"/>
            <a:ext cx="1317438" cy="1193295"/>
          </a:xfrm>
          <a:prstGeom prst="rect">
            <a:avLst/>
          </a:prstGeom>
        </p:spPr>
      </p:pic>
      <p:pic>
        <p:nvPicPr>
          <p:cNvPr id="15" name="Picture 14">
            <a:extLst>
              <a:ext uri="{FF2B5EF4-FFF2-40B4-BE49-F238E27FC236}">
                <a16:creationId xmlns:a16="http://schemas.microsoft.com/office/drawing/2014/main" id="{7CF57D6A-8848-71C2-AEBA-BA76084FF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9148" y="2135917"/>
            <a:ext cx="1310694" cy="1178093"/>
          </a:xfrm>
          <a:prstGeom prst="rect">
            <a:avLst/>
          </a:prstGeom>
        </p:spPr>
      </p:pic>
      <p:pic>
        <p:nvPicPr>
          <p:cNvPr id="18" name="Picture 17">
            <a:extLst>
              <a:ext uri="{FF2B5EF4-FFF2-40B4-BE49-F238E27FC236}">
                <a16:creationId xmlns:a16="http://schemas.microsoft.com/office/drawing/2014/main" id="{EF10FFDB-94D0-BE0B-554A-BAB75FBFF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4804" y="2176117"/>
            <a:ext cx="1317438" cy="1193295"/>
          </a:xfrm>
          <a:prstGeom prst="rect">
            <a:avLst/>
          </a:prstGeom>
        </p:spPr>
      </p:pic>
      <p:pic>
        <p:nvPicPr>
          <p:cNvPr id="19" name="Picture 18">
            <a:extLst>
              <a:ext uri="{FF2B5EF4-FFF2-40B4-BE49-F238E27FC236}">
                <a16:creationId xmlns:a16="http://schemas.microsoft.com/office/drawing/2014/main" id="{0CD8F6C7-B94E-567F-1E9F-C23E2FFFA8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5703" y="5025605"/>
            <a:ext cx="1319971" cy="1228764"/>
          </a:xfrm>
          <a:prstGeom prst="rect">
            <a:avLst/>
          </a:prstGeom>
        </p:spPr>
      </p:pic>
      <p:sp>
        <p:nvSpPr>
          <p:cNvPr id="2" name="Title 1">
            <a:extLst>
              <a:ext uri="{FF2B5EF4-FFF2-40B4-BE49-F238E27FC236}">
                <a16:creationId xmlns:a16="http://schemas.microsoft.com/office/drawing/2014/main" id="{C32062EE-68B9-4753-AD2B-51C1B26168CC}"/>
              </a:ext>
            </a:extLst>
          </p:cNvPr>
          <p:cNvSpPr>
            <a:spLocks noGrp="1"/>
          </p:cNvSpPr>
          <p:nvPr>
            <p:ph type="title"/>
          </p:nvPr>
        </p:nvSpPr>
        <p:spPr/>
        <p:txBody>
          <a:bodyPr/>
          <a:lstStyle/>
          <a:p>
            <a:r>
              <a:rPr lang="en-US" dirty="0"/>
              <a:t>Expanding the Opportunity</a:t>
            </a:r>
          </a:p>
        </p:txBody>
      </p:sp>
      <p:sp>
        <p:nvSpPr>
          <p:cNvPr id="17" name="TextBox 16">
            <a:extLst>
              <a:ext uri="{FF2B5EF4-FFF2-40B4-BE49-F238E27FC236}">
                <a16:creationId xmlns:a16="http://schemas.microsoft.com/office/drawing/2014/main" id="{3FA2E904-BED0-419A-A602-F487B28DA96F}"/>
              </a:ext>
            </a:extLst>
          </p:cNvPr>
          <p:cNvSpPr txBox="1"/>
          <p:nvPr/>
        </p:nvSpPr>
        <p:spPr>
          <a:xfrm>
            <a:off x="2083115" y="1148117"/>
            <a:ext cx="1826141" cy="461665"/>
          </a:xfrm>
          <a:prstGeom prst="rect">
            <a:avLst/>
          </a:prstGeom>
          <a:noFill/>
        </p:spPr>
        <p:txBody>
          <a:bodyPr wrap="none" rtlCol="0">
            <a:spAutoFit/>
          </a:bodyPr>
          <a:lstStyle/>
          <a:p>
            <a:r>
              <a:rPr lang="en-US" sz="2400" b="1" dirty="0"/>
              <a:t>ECM TEAM</a:t>
            </a:r>
          </a:p>
        </p:txBody>
      </p:sp>
      <p:sp>
        <p:nvSpPr>
          <p:cNvPr id="16" name="TextBox 15">
            <a:extLst>
              <a:ext uri="{FF2B5EF4-FFF2-40B4-BE49-F238E27FC236}">
                <a16:creationId xmlns:a16="http://schemas.microsoft.com/office/drawing/2014/main" id="{1D6AF43F-E04A-43EF-8BE1-0B460644D309}"/>
              </a:ext>
            </a:extLst>
          </p:cNvPr>
          <p:cNvSpPr txBox="1"/>
          <p:nvPr/>
        </p:nvSpPr>
        <p:spPr>
          <a:xfrm>
            <a:off x="409986" y="3778706"/>
            <a:ext cx="1261884" cy="892552"/>
          </a:xfrm>
          <a:prstGeom prst="rect">
            <a:avLst/>
          </a:prstGeom>
          <a:noFill/>
        </p:spPr>
        <p:txBody>
          <a:bodyPr wrap="none" rtlCol="0">
            <a:spAutoFit/>
          </a:bodyPr>
          <a:lstStyle/>
          <a:p>
            <a:pPr algn="ctr"/>
            <a:r>
              <a:rPr lang="en-US" sz="1400" dirty="0"/>
              <a:t>BENEFITS:</a:t>
            </a:r>
          </a:p>
          <a:p>
            <a:pPr algn="ctr"/>
            <a:r>
              <a:rPr lang="en-US" sz="1200" b="1" dirty="0"/>
              <a:t>TRUSTED SYS</a:t>
            </a:r>
          </a:p>
          <a:p>
            <a:pPr algn="ctr"/>
            <a:r>
              <a:rPr lang="en-US" sz="1200" b="1" dirty="0"/>
              <a:t>PROTECTED</a:t>
            </a:r>
          </a:p>
          <a:p>
            <a:pPr algn="ctr"/>
            <a:r>
              <a:rPr lang="en-US" sz="1200" b="1" dirty="0"/>
              <a:t>FASTER DR</a:t>
            </a:r>
          </a:p>
        </p:txBody>
      </p:sp>
      <p:sp>
        <p:nvSpPr>
          <p:cNvPr id="28" name="Arrow: Right 27">
            <a:extLst>
              <a:ext uri="{FF2B5EF4-FFF2-40B4-BE49-F238E27FC236}">
                <a16:creationId xmlns:a16="http://schemas.microsoft.com/office/drawing/2014/main" id="{F174F805-5161-442D-A751-487B9399A310}"/>
              </a:ext>
            </a:extLst>
          </p:cNvPr>
          <p:cNvSpPr/>
          <p:nvPr/>
        </p:nvSpPr>
        <p:spPr>
          <a:xfrm rot="3193077">
            <a:off x="1330842" y="3668636"/>
            <a:ext cx="1619389" cy="924371"/>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Upsell CDV for cloud copies</a:t>
            </a:r>
          </a:p>
        </p:txBody>
      </p:sp>
      <p:sp>
        <p:nvSpPr>
          <p:cNvPr id="45" name="TextBox 44">
            <a:extLst>
              <a:ext uri="{FF2B5EF4-FFF2-40B4-BE49-F238E27FC236}">
                <a16:creationId xmlns:a16="http://schemas.microsoft.com/office/drawing/2014/main" id="{BD4C6496-DC5C-4045-8DD5-4BFDF20D0C89}"/>
              </a:ext>
            </a:extLst>
          </p:cNvPr>
          <p:cNvSpPr txBox="1"/>
          <p:nvPr/>
        </p:nvSpPr>
        <p:spPr>
          <a:xfrm>
            <a:off x="4034845" y="5231031"/>
            <a:ext cx="1112804" cy="677108"/>
          </a:xfrm>
          <a:prstGeom prst="rect">
            <a:avLst/>
          </a:prstGeom>
          <a:noFill/>
        </p:spPr>
        <p:txBody>
          <a:bodyPr wrap="none" rtlCol="0">
            <a:spAutoFit/>
          </a:bodyPr>
          <a:lstStyle/>
          <a:p>
            <a:pPr algn="ctr"/>
            <a:r>
              <a:rPr lang="en-US" sz="1400" dirty="0"/>
              <a:t>BENEFITS:</a:t>
            </a:r>
          </a:p>
          <a:p>
            <a:pPr algn="ctr"/>
            <a:r>
              <a:rPr lang="en-US" sz="1200" b="1" dirty="0"/>
              <a:t>VIRTUAL</a:t>
            </a:r>
          </a:p>
          <a:p>
            <a:pPr algn="ctr"/>
            <a:r>
              <a:rPr lang="en-US" sz="1200" b="1" dirty="0"/>
              <a:t>CAPACITY</a:t>
            </a:r>
          </a:p>
        </p:txBody>
      </p:sp>
      <p:sp>
        <p:nvSpPr>
          <p:cNvPr id="59" name="Arrow: Right 58">
            <a:extLst>
              <a:ext uri="{FF2B5EF4-FFF2-40B4-BE49-F238E27FC236}">
                <a16:creationId xmlns:a16="http://schemas.microsoft.com/office/drawing/2014/main" id="{5E5BBFDF-0F9D-4139-92AF-1D77D0928F36}"/>
              </a:ext>
            </a:extLst>
          </p:cNvPr>
          <p:cNvSpPr/>
          <p:nvPr/>
        </p:nvSpPr>
        <p:spPr>
          <a:xfrm>
            <a:off x="8279067" y="2235163"/>
            <a:ext cx="1619389" cy="924371"/>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Includes ODV primary offload</a:t>
            </a:r>
          </a:p>
        </p:txBody>
      </p:sp>
      <p:sp>
        <p:nvSpPr>
          <p:cNvPr id="27" name="TextBox 26">
            <a:extLst>
              <a:ext uri="{FF2B5EF4-FFF2-40B4-BE49-F238E27FC236}">
                <a16:creationId xmlns:a16="http://schemas.microsoft.com/office/drawing/2014/main" id="{3E2A6745-8D9D-414C-9CD2-D324AB11739D}"/>
              </a:ext>
            </a:extLst>
          </p:cNvPr>
          <p:cNvSpPr txBox="1"/>
          <p:nvPr/>
        </p:nvSpPr>
        <p:spPr>
          <a:xfrm>
            <a:off x="7791631" y="1153205"/>
            <a:ext cx="2791213" cy="769441"/>
          </a:xfrm>
          <a:prstGeom prst="rect">
            <a:avLst/>
          </a:prstGeom>
          <a:noFill/>
        </p:spPr>
        <p:txBody>
          <a:bodyPr wrap="none" rtlCol="0">
            <a:spAutoFit/>
          </a:bodyPr>
          <a:lstStyle/>
          <a:p>
            <a:pPr algn="ctr"/>
            <a:r>
              <a:rPr lang="en-US" sz="2400" b="1" dirty="0"/>
              <a:t>IT &amp; OTHER DEPTS</a:t>
            </a:r>
          </a:p>
          <a:p>
            <a:pPr algn="ctr"/>
            <a:r>
              <a:rPr lang="en-US" sz="2000" b="1" i="1" dirty="0">
                <a:solidFill>
                  <a:schemeClr val="tx1">
                    <a:lumMod val="65000"/>
                    <a:lumOff val="35000"/>
                  </a:schemeClr>
                </a:solidFill>
              </a:rPr>
              <a:t>Security, Finance, Others</a:t>
            </a:r>
          </a:p>
        </p:txBody>
      </p:sp>
      <p:sp>
        <p:nvSpPr>
          <p:cNvPr id="66" name="Arrow: Right 65">
            <a:extLst>
              <a:ext uri="{FF2B5EF4-FFF2-40B4-BE49-F238E27FC236}">
                <a16:creationId xmlns:a16="http://schemas.microsoft.com/office/drawing/2014/main" id="{1B5B100C-875F-4A94-86D9-59AFC790A157}"/>
              </a:ext>
            </a:extLst>
          </p:cNvPr>
          <p:cNvSpPr/>
          <p:nvPr/>
        </p:nvSpPr>
        <p:spPr>
          <a:xfrm rot="3193077">
            <a:off x="7604642" y="3681336"/>
            <a:ext cx="1619389" cy="924371"/>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Upsell CDV for cloud copies</a:t>
            </a:r>
          </a:p>
        </p:txBody>
      </p:sp>
      <p:sp>
        <p:nvSpPr>
          <p:cNvPr id="50" name="Arrow: Right 49">
            <a:extLst>
              <a:ext uri="{FF2B5EF4-FFF2-40B4-BE49-F238E27FC236}">
                <a16:creationId xmlns:a16="http://schemas.microsoft.com/office/drawing/2014/main" id="{F84E94D1-CA0A-4CA2-835F-2410466DCB99}"/>
              </a:ext>
            </a:extLst>
          </p:cNvPr>
          <p:cNvSpPr/>
          <p:nvPr/>
        </p:nvSpPr>
        <p:spPr>
          <a:xfrm>
            <a:off x="1983794" y="2235163"/>
            <a:ext cx="1619389" cy="924371"/>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Includes ODV primary offload</a:t>
            </a:r>
          </a:p>
        </p:txBody>
      </p:sp>
      <p:sp>
        <p:nvSpPr>
          <p:cNvPr id="41" name="TextBox 40">
            <a:extLst>
              <a:ext uri="{FF2B5EF4-FFF2-40B4-BE49-F238E27FC236}">
                <a16:creationId xmlns:a16="http://schemas.microsoft.com/office/drawing/2014/main" id="{EA890D03-7AB2-4BE2-BCD8-1D6793649CE3}"/>
              </a:ext>
            </a:extLst>
          </p:cNvPr>
          <p:cNvSpPr txBox="1"/>
          <p:nvPr/>
        </p:nvSpPr>
        <p:spPr>
          <a:xfrm>
            <a:off x="4034845" y="3617121"/>
            <a:ext cx="1112805" cy="861774"/>
          </a:xfrm>
          <a:prstGeom prst="rect">
            <a:avLst/>
          </a:prstGeom>
          <a:noFill/>
        </p:spPr>
        <p:txBody>
          <a:bodyPr wrap="none" rtlCol="0">
            <a:spAutoFit/>
          </a:bodyPr>
          <a:lstStyle/>
          <a:p>
            <a:pPr algn="ctr"/>
            <a:r>
              <a:rPr lang="en-US" sz="1400" dirty="0"/>
              <a:t>BENEFITS:</a:t>
            </a:r>
          </a:p>
          <a:p>
            <a:pPr algn="ctr"/>
            <a:r>
              <a:rPr lang="en-US" sz="1200" b="1" dirty="0"/>
              <a:t>RECLAIM</a:t>
            </a:r>
          </a:p>
          <a:p>
            <a:pPr algn="ctr"/>
            <a:r>
              <a:rPr lang="en-US" sz="1200" b="1" dirty="0"/>
              <a:t>PRIMARY</a:t>
            </a:r>
          </a:p>
          <a:p>
            <a:pPr algn="ctr"/>
            <a:r>
              <a:rPr lang="en-US" sz="1200" b="1" dirty="0"/>
              <a:t>CAPACITY</a:t>
            </a:r>
          </a:p>
        </p:txBody>
      </p:sp>
    </p:spTree>
    <p:extLst>
      <p:ext uri="{BB962C8B-B14F-4D97-AF65-F5344CB8AC3E}">
        <p14:creationId xmlns:p14="http://schemas.microsoft.com/office/powerpoint/2010/main" val="1306233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B8AEF03-B2C8-40EF-9F45-73683052638D}"/>
              </a:ext>
            </a:extLst>
          </p:cNvPr>
          <p:cNvPicPr/>
          <p:nvPr/>
        </p:nvPicPr>
        <p:blipFill rotWithShape="1">
          <a:blip r:embed="rId3"/>
          <a:srcRect t="6540"/>
          <a:stretch/>
        </p:blipFill>
        <p:spPr>
          <a:xfrm>
            <a:off x="206857" y="1588769"/>
            <a:ext cx="5068717" cy="4310039"/>
          </a:xfrm>
          <a:prstGeom prst="rect">
            <a:avLst/>
          </a:prstGeom>
          <a:ln>
            <a:solidFill>
              <a:schemeClr val="bg1">
                <a:lumMod val="50000"/>
              </a:schemeClr>
            </a:solidFill>
          </a:ln>
        </p:spPr>
      </p:pic>
      <p:sp>
        <p:nvSpPr>
          <p:cNvPr id="2" name="Title 1">
            <a:extLst>
              <a:ext uri="{FF2B5EF4-FFF2-40B4-BE49-F238E27FC236}">
                <a16:creationId xmlns:a16="http://schemas.microsoft.com/office/drawing/2014/main" id="{818415A8-8A0E-4679-81C2-1401546F5F68}"/>
              </a:ext>
            </a:extLst>
          </p:cNvPr>
          <p:cNvSpPr>
            <a:spLocks noGrp="1"/>
          </p:cNvSpPr>
          <p:nvPr>
            <p:ph type="title"/>
          </p:nvPr>
        </p:nvSpPr>
        <p:spPr/>
        <p:txBody>
          <a:bodyPr/>
          <a:lstStyle/>
          <a:p>
            <a:r>
              <a:rPr lang="en-US" dirty="0">
                <a:solidFill>
                  <a:schemeClr val="tx1"/>
                </a:solidFill>
                <a:latin typeface="Avenir LT Std 65 Medium" panose="020B0603020203020204" pitchFamily="34" charset="0"/>
              </a:rPr>
              <a:t>rest</a:t>
            </a:r>
            <a:r>
              <a:rPr lang="en-US" dirty="0">
                <a:solidFill>
                  <a:schemeClr val="accent1"/>
                </a:solidFill>
                <a:latin typeface="Avenir LT Std 65 Medium" panose="020B0603020203020204" pitchFamily="34" charset="0"/>
              </a:rPr>
              <a:t>o</a:t>
            </a:r>
            <a:r>
              <a:rPr lang="en-US" dirty="0">
                <a:solidFill>
                  <a:schemeClr val="tx1"/>
                </a:solidFill>
                <a:latin typeface="Avenir LT Std 65 Medium" panose="020B0603020203020204" pitchFamily="34" charset="0"/>
              </a:rPr>
              <a:t>r</a:t>
            </a:r>
            <a:r>
              <a:rPr lang="en-US" dirty="0">
                <a:solidFill>
                  <a:schemeClr val="accent1"/>
                </a:solidFill>
                <a:latin typeface="Avenir LT Std 65 Medium" panose="020B0603020203020204" pitchFamily="34" charset="0"/>
              </a:rPr>
              <a:t>Vault</a:t>
            </a:r>
            <a:r>
              <a:rPr lang="en-US" dirty="0"/>
              <a:t> FSW and Policy Manager </a:t>
            </a:r>
          </a:p>
        </p:txBody>
      </p:sp>
      <p:pic>
        <p:nvPicPr>
          <p:cNvPr id="23" name="Picture 22">
            <a:extLst>
              <a:ext uri="{FF2B5EF4-FFF2-40B4-BE49-F238E27FC236}">
                <a16:creationId xmlns:a16="http://schemas.microsoft.com/office/drawing/2014/main" id="{FAA627F1-8829-4582-ABAD-E2921022A1D8}"/>
              </a:ext>
            </a:extLst>
          </p:cNvPr>
          <p:cNvPicPr>
            <a:picLocks noChangeAspect="1"/>
          </p:cNvPicPr>
          <p:nvPr/>
        </p:nvPicPr>
        <p:blipFill rotWithShape="1">
          <a:blip r:embed="rId4">
            <a:extLst>
              <a:ext uri="{28A0092B-C50C-407E-A947-70E740481C1C}">
                <a14:useLocalDpi xmlns:a14="http://schemas.microsoft.com/office/drawing/2010/main" val="0"/>
              </a:ext>
            </a:extLst>
          </a:blip>
          <a:srcRect t="8398"/>
          <a:stretch/>
        </p:blipFill>
        <p:spPr>
          <a:xfrm>
            <a:off x="3768798" y="1954529"/>
            <a:ext cx="4654403" cy="2482335"/>
          </a:xfrm>
          <a:prstGeom prst="rect">
            <a:avLst/>
          </a:prstGeom>
        </p:spPr>
      </p:pic>
      <p:pic>
        <p:nvPicPr>
          <p:cNvPr id="24" name="Picture 23">
            <a:extLst>
              <a:ext uri="{FF2B5EF4-FFF2-40B4-BE49-F238E27FC236}">
                <a16:creationId xmlns:a16="http://schemas.microsoft.com/office/drawing/2014/main" id="{7320F28F-06FB-4FAD-9B86-D1504F282EF2}"/>
              </a:ext>
            </a:extLst>
          </p:cNvPr>
          <p:cNvPicPr/>
          <p:nvPr/>
        </p:nvPicPr>
        <p:blipFill rotWithShape="1">
          <a:blip r:embed="rId5"/>
          <a:srcRect t="2901"/>
          <a:stretch/>
        </p:blipFill>
        <p:spPr>
          <a:xfrm>
            <a:off x="8749928" y="1420905"/>
            <a:ext cx="3258096" cy="4477905"/>
          </a:xfrm>
          <a:prstGeom prst="rect">
            <a:avLst/>
          </a:prstGeom>
          <a:ln>
            <a:solidFill>
              <a:schemeClr val="tx1">
                <a:lumMod val="50000"/>
                <a:lumOff val="50000"/>
              </a:schemeClr>
            </a:solidFill>
          </a:ln>
        </p:spPr>
      </p:pic>
      <p:grpSp>
        <p:nvGrpSpPr>
          <p:cNvPr id="20" name="Group 19">
            <a:extLst>
              <a:ext uri="{FF2B5EF4-FFF2-40B4-BE49-F238E27FC236}">
                <a16:creationId xmlns:a16="http://schemas.microsoft.com/office/drawing/2014/main" id="{5EE15786-FDC7-40FF-AAA4-35B5C2345279}"/>
              </a:ext>
            </a:extLst>
          </p:cNvPr>
          <p:cNvGrpSpPr/>
          <p:nvPr/>
        </p:nvGrpSpPr>
        <p:grpSpPr>
          <a:xfrm>
            <a:off x="5509260" y="2729488"/>
            <a:ext cx="3728389" cy="3102165"/>
            <a:chOff x="7978140" y="1219200"/>
            <a:chExt cx="3924300" cy="3265170"/>
          </a:xfrm>
        </p:grpSpPr>
        <p:pic>
          <p:nvPicPr>
            <p:cNvPr id="18" name="Picture 17">
              <a:extLst>
                <a:ext uri="{FF2B5EF4-FFF2-40B4-BE49-F238E27FC236}">
                  <a16:creationId xmlns:a16="http://schemas.microsoft.com/office/drawing/2014/main" id="{E5477D81-6263-43B2-8329-4CE23682A8E7}"/>
                </a:ext>
              </a:extLst>
            </p:cNvPr>
            <p:cNvPicPr/>
            <p:nvPr/>
          </p:nvPicPr>
          <p:blipFill rotWithShape="1">
            <a:blip r:embed="rId6"/>
            <a:srcRect b="35517"/>
            <a:stretch/>
          </p:blipFill>
          <p:spPr>
            <a:xfrm>
              <a:off x="7978140" y="1219200"/>
              <a:ext cx="3924300" cy="2849880"/>
            </a:xfrm>
            <a:prstGeom prst="rect">
              <a:avLst/>
            </a:prstGeom>
          </p:spPr>
        </p:pic>
        <p:pic>
          <p:nvPicPr>
            <p:cNvPr id="19" name="Picture 18">
              <a:extLst>
                <a:ext uri="{FF2B5EF4-FFF2-40B4-BE49-F238E27FC236}">
                  <a16:creationId xmlns:a16="http://schemas.microsoft.com/office/drawing/2014/main" id="{F81337E6-273A-4702-8319-194F06D2E7A9}"/>
                </a:ext>
              </a:extLst>
            </p:cNvPr>
            <p:cNvPicPr/>
            <p:nvPr/>
          </p:nvPicPr>
          <p:blipFill rotWithShape="1">
            <a:blip r:embed="rId6"/>
            <a:srcRect t="90603"/>
            <a:stretch/>
          </p:blipFill>
          <p:spPr>
            <a:xfrm>
              <a:off x="7978140" y="4069080"/>
              <a:ext cx="3924300" cy="415290"/>
            </a:xfrm>
            <a:prstGeom prst="rect">
              <a:avLst/>
            </a:prstGeom>
          </p:spPr>
        </p:pic>
      </p:grpSp>
    </p:spTree>
    <p:extLst>
      <p:ext uri="{BB962C8B-B14F-4D97-AF65-F5344CB8AC3E}">
        <p14:creationId xmlns:p14="http://schemas.microsoft.com/office/powerpoint/2010/main" val="165273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cxnSp>
        <p:nvCxnSpPr>
          <p:cNvPr id="372" name="Google Shape;372;p20"/>
          <p:cNvCxnSpPr>
            <a:cxnSpLocks/>
          </p:cNvCxnSpPr>
          <p:nvPr/>
        </p:nvCxnSpPr>
        <p:spPr>
          <a:xfrm>
            <a:off x="289560" y="1058794"/>
            <a:ext cx="10108474" cy="0"/>
          </a:xfrm>
          <a:prstGeom prst="straightConnector1">
            <a:avLst/>
          </a:prstGeom>
          <a:noFill/>
          <a:ln w="34925" cap="flat" cmpd="sng">
            <a:solidFill>
              <a:schemeClr val="accent1"/>
            </a:solidFill>
            <a:prstDash val="solid"/>
            <a:miter lim="800000"/>
            <a:headEnd type="none" w="sm" len="sm"/>
            <a:tailEnd type="none" w="sm" len="sm"/>
          </a:ln>
        </p:spPr>
      </p:cxnSp>
      <p:sp>
        <p:nvSpPr>
          <p:cNvPr id="373" name="Google Shape;373;p20"/>
          <p:cNvSpPr txBox="1"/>
          <p:nvPr/>
        </p:nvSpPr>
        <p:spPr>
          <a:xfrm>
            <a:off x="195916" y="260574"/>
            <a:ext cx="10399796" cy="731520"/>
          </a:xfrm>
          <a:prstGeom prst="rect">
            <a:avLst/>
          </a:prstGeom>
          <a:solidFill>
            <a:srgbClr val="D8D8D8">
              <a:alpha val="0"/>
            </a:srgbClr>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600"/>
              <a:buFont typeface="Calibri"/>
              <a:buNone/>
            </a:pPr>
            <a:endParaRPr sz="3600" b="1" i="0" u="none" strike="noStrike" cap="none">
              <a:solidFill>
                <a:srgbClr val="262626"/>
              </a:solidFill>
              <a:latin typeface="Arial"/>
              <a:ea typeface="Arial"/>
              <a:cs typeface="Arial"/>
              <a:sym typeface="Arial"/>
            </a:endParaRPr>
          </a:p>
        </p:txBody>
      </p:sp>
      <p:graphicFrame>
        <p:nvGraphicFramePr>
          <p:cNvPr id="10" name="Content Placeholder 3">
            <a:extLst>
              <a:ext uri="{FF2B5EF4-FFF2-40B4-BE49-F238E27FC236}">
                <a16:creationId xmlns:a16="http://schemas.microsoft.com/office/drawing/2014/main" id="{43CEC9AF-72B7-5440-95D3-1EBFAA478828}"/>
              </a:ext>
            </a:extLst>
          </p:cNvPr>
          <p:cNvGraphicFramePr>
            <a:graphicFrameLocks/>
          </p:cNvGraphicFramePr>
          <p:nvPr/>
        </p:nvGraphicFramePr>
        <p:xfrm>
          <a:off x="491491" y="1245871"/>
          <a:ext cx="11251821" cy="4366256"/>
        </p:xfrm>
        <a:graphic>
          <a:graphicData uri="http://schemas.openxmlformats.org/drawingml/2006/table">
            <a:tbl>
              <a:tblPr firstRow="1" bandRow="1">
                <a:tableStyleId>{5C22544A-7EE6-4342-B048-85BDC9FD1C3A}</a:tableStyleId>
              </a:tblPr>
              <a:tblGrid>
                <a:gridCol w="3750607">
                  <a:extLst>
                    <a:ext uri="{9D8B030D-6E8A-4147-A177-3AD203B41FA5}">
                      <a16:colId xmlns:a16="http://schemas.microsoft.com/office/drawing/2014/main" val="20000"/>
                    </a:ext>
                  </a:extLst>
                </a:gridCol>
                <a:gridCol w="3750607">
                  <a:extLst>
                    <a:ext uri="{9D8B030D-6E8A-4147-A177-3AD203B41FA5}">
                      <a16:colId xmlns:a16="http://schemas.microsoft.com/office/drawing/2014/main" val="20001"/>
                    </a:ext>
                  </a:extLst>
                </a:gridCol>
                <a:gridCol w="3750607">
                  <a:extLst>
                    <a:ext uri="{9D8B030D-6E8A-4147-A177-3AD203B41FA5}">
                      <a16:colId xmlns:a16="http://schemas.microsoft.com/office/drawing/2014/main" val="20002"/>
                    </a:ext>
                  </a:extLst>
                </a:gridCol>
              </a:tblGrid>
              <a:tr h="984091">
                <a:tc>
                  <a:txBody>
                    <a:bodyPr/>
                    <a:lstStyle/>
                    <a:p>
                      <a:pPr algn="ctr"/>
                      <a:endParaRPr lang="en-US" sz="2400" b="0" dirty="0"/>
                    </a:p>
                    <a:p>
                      <a:pPr algn="ctr"/>
                      <a:r>
                        <a:rPr lang="en-US" sz="2400" b="0" dirty="0"/>
                        <a:t>Items</a:t>
                      </a:r>
                    </a:p>
                  </a:txBody>
                  <a:tcPr anchor="b">
                    <a:solidFill>
                      <a:srgbClr val="3372C0">
                        <a:alpha val="74000"/>
                      </a:srgbClr>
                    </a:solidFill>
                  </a:tcPr>
                </a:tc>
                <a:tc>
                  <a:txBody>
                    <a:bodyPr/>
                    <a:lstStyle/>
                    <a:p>
                      <a:pPr algn="ctr"/>
                      <a:r>
                        <a:rPr lang="en-US" sz="2400" b="0" dirty="0"/>
                        <a:t>ECM</a:t>
                      </a:r>
                      <a:r>
                        <a:rPr lang="en-US" sz="2400" b="0" baseline="0" dirty="0"/>
                        <a:t> with Local Storage</a:t>
                      </a:r>
                      <a:endParaRPr lang="en-US" sz="2400" b="0" dirty="0"/>
                    </a:p>
                  </a:txBody>
                  <a:tcPr anchor="b">
                    <a:solidFill>
                      <a:srgbClr val="3372C0">
                        <a:alpha val="74000"/>
                      </a:srgbClr>
                    </a:solidFill>
                  </a:tcPr>
                </a:tc>
                <a:tc>
                  <a:txBody>
                    <a:bodyPr/>
                    <a:lstStyle/>
                    <a:p>
                      <a:pPr algn="ctr"/>
                      <a:r>
                        <a:rPr lang="en-US" sz="2400" b="0" dirty="0"/>
                        <a:t>ECM with restorVault</a:t>
                      </a:r>
                    </a:p>
                  </a:txBody>
                  <a:tcPr anchor="b">
                    <a:solidFill>
                      <a:srgbClr val="3372C0">
                        <a:alpha val="74000"/>
                      </a:srgbClr>
                    </a:solidFill>
                  </a:tcPr>
                </a:tc>
                <a:extLst>
                  <a:ext uri="{0D108BD9-81ED-4DB2-BD59-A6C34878D82A}">
                    <a16:rowId xmlns:a16="http://schemas.microsoft.com/office/drawing/2014/main" val="10000"/>
                  </a:ext>
                </a:extLst>
              </a:tr>
              <a:tr h="676433">
                <a:tc>
                  <a:txBody>
                    <a:bodyPr/>
                    <a:lstStyle/>
                    <a:p>
                      <a:r>
                        <a:rPr lang="en-US" sz="2400" b="0" dirty="0"/>
                        <a:t>ECM </a:t>
                      </a:r>
                      <a:r>
                        <a:rPr lang="en-US" sz="2400" b="0" baseline="0" dirty="0"/>
                        <a:t>User Licenses</a:t>
                      </a:r>
                    </a:p>
                  </a:txBody>
                  <a:tcPr anchor="ctr"/>
                </a:tc>
                <a:tc>
                  <a:txBody>
                    <a:bodyPr/>
                    <a:lstStyle/>
                    <a:p>
                      <a:pPr algn="ctr"/>
                      <a:r>
                        <a:rPr lang="en-US" sz="2400" b="0" dirty="0"/>
                        <a:t>$55,000</a:t>
                      </a:r>
                    </a:p>
                  </a:txBody>
                  <a:tcPr anchor="ctr"/>
                </a:tc>
                <a:tc>
                  <a:txBody>
                    <a:bodyPr/>
                    <a:lstStyle/>
                    <a:p>
                      <a:pPr algn="ctr"/>
                      <a:r>
                        <a:rPr lang="en-US" sz="2400" b="0" dirty="0"/>
                        <a:t>$55,000</a:t>
                      </a:r>
                    </a:p>
                  </a:txBody>
                  <a:tcPr anchor="ctr"/>
                </a:tc>
                <a:extLst>
                  <a:ext uri="{0D108BD9-81ED-4DB2-BD59-A6C34878D82A}">
                    <a16:rowId xmlns:a16="http://schemas.microsoft.com/office/drawing/2014/main" val="10001"/>
                  </a:ext>
                </a:extLst>
              </a:tr>
              <a:tr h="676433">
                <a:tc>
                  <a:txBody>
                    <a:bodyPr/>
                    <a:lstStyle/>
                    <a:p>
                      <a:r>
                        <a:rPr lang="en-US" sz="2400" b="0" dirty="0"/>
                        <a:t>Storage (Trusted)</a:t>
                      </a:r>
                    </a:p>
                  </a:txBody>
                  <a:tcPr anchor="ctr"/>
                </a:tc>
                <a:tc>
                  <a:txBody>
                    <a:bodyPr/>
                    <a:lstStyle/>
                    <a:p>
                      <a:pPr algn="ctr"/>
                      <a:r>
                        <a:rPr lang="en-US" sz="2400" b="0" dirty="0">
                          <a:solidFill>
                            <a:srgbClr val="FF0000"/>
                          </a:solidFill>
                        </a:rPr>
                        <a:t>$35,000</a:t>
                      </a:r>
                    </a:p>
                  </a:txBody>
                  <a:tcPr anchor="ctr"/>
                </a:tc>
                <a:tc>
                  <a:txBody>
                    <a:bodyPr/>
                    <a:lstStyle/>
                    <a:p>
                      <a:pPr algn="ctr"/>
                      <a:r>
                        <a:rPr lang="en-US" sz="2400" b="0" dirty="0">
                          <a:solidFill>
                            <a:srgbClr val="FF0000"/>
                          </a:solidFill>
                        </a:rPr>
                        <a:t>$5,000</a:t>
                      </a:r>
                    </a:p>
                  </a:txBody>
                  <a:tcPr anchor="ctr"/>
                </a:tc>
                <a:extLst>
                  <a:ext uri="{0D108BD9-81ED-4DB2-BD59-A6C34878D82A}">
                    <a16:rowId xmlns:a16="http://schemas.microsoft.com/office/drawing/2014/main" val="10002"/>
                  </a:ext>
                </a:extLst>
              </a:tr>
              <a:tr h="676433">
                <a:tc>
                  <a:txBody>
                    <a:bodyPr/>
                    <a:lstStyle/>
                    <a:p>
                      <a:r>
                        <a:rPr lang="en-US" sz="2400" b="0" dirty="0"/>
                        <a:t>Scanners</a:t>
                      </a:r>
                    </a:p>
                  </a:txBody>
                  <a:tcPr anchor="ctr"/>
                </a:tc>
                <a:tc>
                  <a:txBody>
                    <a:bodyPr/>
                    <a:lstStyle/>
                    <a:p>
                      <a:pPr algn="ctr"/>
                      <a:r>
                        <a:rPr lang="en-US" sz="2400" b="0" dirty="0"/>
                        <a:t>$5,000</a:t>
                      </a:r>
                    </a:p>
                  </a:txBody>
                  <a:tcPr anchor="ctr"/>
                </a:tc>
                <a:tc>
                  <a:txBody>
                    <a:bodyPr/>
                    <a:lstStyle/>
                    <a:p>
                      <a:pPr algn="ctr"/>
                      <a:r>
                        <a:rPr lang="en-US" sz="2400" b="0" dirty="0"/>
                        <a:t>$5,000</a:t>
                      </a:r>
                    </a:p>
                  </a:txBody>
                  <a:tcPr anchor="ctr"/>
                </a:tc>
                <a:extLst>
                  <a:ext uri="{0D108BD9-81ED-4DB2-BD59-A6C34878D82A}">
                    <a16:rowId xmlns:a16="http://schemas.microsoft.com/office/drawing/2014/main" val="10003"/>
                  </a:ext>
                </a:extLst>
              </a:tr>
              <a:tr h="676433">
                <a:tc>
                  <a:txBody>
                    <a:bodyPr/>
                    <a:lstStyle/>
                    <a:p>
                      <a:r>
                        <a:rPr lang="en-US" sz="2400" b="0" dirty="0"/>
                        <a:t>Services</a:t>
                      </a:r>
                    </a:p>
                  </a:txBody>
                  <a:tcPr anchor="ctr"/>
                </a:tc>
                <a:tc>
                  <a:txBody>
                    <a:bodyPr/>
                    <a:lstStyle/>
                    <a:p>
                      <a:pPr algn="ctr"/>
                      <a:r>
                        <a:rPr lang="en-US" sz="2400" b="0" dirty="0"/>
                        <a:t>$5,000</a:t>
                      </a:r>
                    </a:p>
                  </a:txBody>
                  <a:tcPr anchor="ctr"/>
                </a:tc>
                <a:tc>
                  <a:txBody>
                    <a:bodyPr/>
                    <a:lstStyle/>
                    <a:p>
                      <a:pPr algn="ctr"/>
                      <a:r>
                        <a:rPr lang="en-US" sz="2400" b="0" dirty="0"/>
                        <a:t>$5,000</a:t>
                      </a:r>
                    </a:p>
                  </a:txBody>
                  <a:tcPr anchor="ctr"/>
                </a:tc>
                <a:extLst>
                  <a:ext uri="{0D108BD9-81ED-4DB2-BD59-A6C34878D82A}">
                    <a16:rowId xmlns:a16="http://schemas.microsoft.com/office/drawing/2014/main" val="10004"/>
                  </a:ext>
                </a:extLst>
              </a:tr>
              <a:tr h="676433">
                <a:tc>
                  <a:txBody>
                    <a:bodyPr/>
                    <a:lstStyle/>
                    <a:p>
                      <a:r>
                        <a:rPr lang="en-US" sz="2400" b="0" dirty="0"/>
                        <a:t>Budget Total</a:t>
                      </a:r>
                    </a:p>
                  </a:txBody>
                  <a:tcPr anchor="ctr"/>
                </a:tc>
                <a:tc>
                  <a:txBody>
                    <a:bodyPr/>
                    <a:lstStyle/>
                    <a:p>
                      <a:pPr algn="ctr"/>
                      <a:r>
                        <a:rPr lang="en-US" sz="2400" b="0" dirty="0"/>
                        <a:t>$100,000</a:t>
                      </a:r>
                    </a:p>
                  </a:txBody>
                  <a:tcPr anchor="ctr"/>
                </a:tc>
                <a:tc>
                  <a:txBody>
                    <a:bodyPr/>
                    <a:lstStyle/>
                    <a:p>
                      <a:pPr algn="ctr"/>
                      <a:r>
                        <a:rPr lang="en-US" sz="2400" b="0" dirty="0"/>
                        <a:t>$70,000</a:t>
                      </a:r>
                    </a:p>
                  </a:txBody>
                  <a:tcPr anchor="ct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CA087799-5F13-3D48-8F14-4EB7AFB649F0}"/>
              </a:ext>
            </a:extLst>
          </p:cNvPr>
          <p:cNvCxnSpPr/>
          <p:nvPr/>
        </p:nvCxnSpPr>
        <p:spPr>
          <a:xfrm>
            <a:off x="7416590" y="3293151"/>
            <a:ext cx="1088572"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6606872-3475-413E-89C6-179DB33457EC}"/>
              </a:ext>
            </a:extLst>
          </p:cNvPr>
          <p:cNvSpPr>
            <a:spLocks noGrp="1"/>
          </p:cNvSpPr>
          <p:nvPr>
            <p:ph type="title"/>
          </p:nvPr>
        </p:nvSpPr>
        <p:spPr/>
        <p:txBody>
          <a:bodyPr/>
          <a:lstStyle/>
          <a:p>
            <a:r>
              <a:rPr lang="en-US" dirty="0"/>
              <a:t>ECM Base Example with </a:t>
            </a:r>
            <a:r>
              <a:rPr lang="en-US" dirty="0">
                <a:solidFill>
                  <a:schemeClr val="tx1"/>
                </a:solidFill>
                <a:latin typeface="Avenir LT Std 65 Medium" panose="020B0603020203020204" pitchFamily="34" charset="0"/>
              </a:rPr>
              <a:t>rest</a:t>
            </a:r>
            <a:r>
              <a:rPr lang="en-US" dirty="0">
                <a:solidFill>
                  <a:schemeClr val="accent1"/>
                </a:solidFill>
                <a:latin typeface="Avenir LT Std 65 Medium" panose="020B0603020203020204" pitchFamily="34" charset="0"/>
              </a:rPr>
              <a:t>o</a:t>
            </a:r>
            <a:r>
              <a:rPr lang="en-US" dirty="0">
                <a:solidFill>
                  <a:schemeClr val="tx1"/>
                </a:solidFill>
                <a:latin typeface="Avenir LT Std 65 Medium" panose="020B0603020203020204" pitchFamily="34" charset="0"/>
              </a:rPr>
              <a:t>r</a:t>
            </a:r>
            <a:r>
              <a:rPr lang="en-US" dirty="0">
                <a:solidFill>
                  <a:schemeClr val="accent1"/>
                </a:solidFill>
                <a:latin typeface="Avenir LT Std 65 Medium" panose="020B0603020203020204" pitchFamily="34" charset="0"/>
              </a:rPr>
              <a:t>Vault</a:t>
            </a:r>
            <a:r>
              <a:rPr lang="en-US" dirty="0"/>
              <a:t> </a:t>
            </a:r>
            <a:r>
              <a:rPr lang="en-US" dirty="0">
                <a:solidFill>
                  <a:srgbClr val="0167C1"/>
                </a:solidFill>
              </a:rPr>
              <a:t>CCA</a:t>
            </a:r>
          </a:p>
        </p:txBody>
      </p:sp>
      <p:sp>
        <p:nvSpPr>
          <p:cNvPr id="2" name="TextBox 1">
            <a:extLst>
              <a:ext uri="{FF2B5EF4-FFF2-40B4-BE49-F238E27FC236}">
                <a16:creationId xmlns:a16="http://schemas.microsoft.com/office/drawing/2014/main" id="{65B11569-90B6-4674-9E7B-21BF939B1ED7}"/>
              </a:ext>
            </a:extLst>
          </p:cNvPr>
          <p:cNvSpPr txBox="1"/>
          <p:nvPr/>
        </p:nvSpPr>
        <p:spPr>
          <a:xfrm>
            <a:off x="1961560" y="5878716"/>
            <a:ext cx="8268880" cy="369332"/>
          </a:xfrm>
          <a:prstGeom prst="rect">
            <a:avLst/>
          </a:prstGeom>
          <a:noFill/>
        </p:spPr>
        <p:txBody>
          <a:bodyPr wrap="square" rtlCol="0">
            <a:spAutoFit/>
          </a:bodyPr>
          <a:lstStyle/>
          <a:p>
            <a:r>
              <a:rPr lang="en-US" b="1" dirty="0">
                <a:solidFill>
                  <a:srgbClr val="0167C1"/>
                </a:solidFill>
              </a:rPr>
              <a:t>LOWER-UP FRONT CAPITAL INVESTMENT – SHIFTS CAPEX to OPEX</a:t>
            </a:r>
          </a:p>
        </p:txBody>
      </p:sp>
    </p:spTree>
    <p:extLst>
      <p:ext uri="{BB962C8B-B14F-4D97-AF65-F5344CB8AC3E}">
        <p14:creationId xmlns:p14="http://schemas.microsoft.com/office/powerpoint/2010/main" val="2265700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4" name="Google Shape;194;p8"/>
          <p:cNvPicPr preferRelativeResize="0"/>
          <p:nvPr/>
        </p:nvPicPr>
        <p:blipFill rotWithShape="1">
          <a:blip r:embed="rId3">
            <a:alphaModFix/>
          </a:blip>
          <a:srcRect/>
          <a:stretch/>
        </p:blipFill>
        <p:spPr>
          <a:xfrm>
            <a:off x="195916" y="6242447"/>
            <a:ext cx="1828800" cy="548853"/>
          </a:xfrm>
          <a:prstGeom prst="rect">
            <a:avLst/>
          </a:prstGeom>
          <a:noFill/>
          <a:ln>
            <a:noFill/>
          </a:ln>
        </p:spPr>
      </p:pic>
      <p:cxnSp>
        <p:nvCxnSpPr>
          <p:cNvPr id="196" name="Google Shape;196;p8"/>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
        <p:nvSpPr>
          <p:cNvPr id="197" name="Google Shape;197;p8"/>
          <p:cNvSpPr txBox="1"/>
          <p:nvPr/>
        </p:nvSpPr>
        <p:spPr>
          <a:xfrm>
            <a:off x="195916" y="260574"/>
            <a:ext cx="10399796" cy="731520"/>
          </a:xfrm>
          <a:prstGeom prst="rect">
            <a:avLst/>
          </a:prstGeom>
          <a:solidFill>
            <a:srgbClr val="D8D8D8">
              <a:alpha val="0"/>
            </a:srgbClr>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600"/>
              <a:buFont typeface="Calibri"/>
              <a:buNone/>
            </a:pPr>
            <a:endParaRPr sz="3600" b="1" i="0" u="none" strike="noStrike" cap="none">
              <a:solidFill>
                <a:srgbClr val="262626"/>
              </a:solidFill>
              <a:latin typeface="Arial"/>
              <a:ea typeface="Arial"/>
              <a:cs typeface="Arial"/>
              <a:sym typeface="Arial"/>
            </a:endParaRPr>
          </a:p>
        </p:txBody>
      </p:sp>
      <p:sp>
        <p:nvSpPr>
          <p:cNvPr id="6" name="Title 5">
            <a:extLst>
              <a:ext uri="{FF2B5EF4-FFF2-40B4-BE49-F238E27FC236}">
                <a16:creationId xmlns:a16="http://schemas.microsoft.com/office/drawing/2014/main" id="{47C6A79B-CA5D-40F6-B8ED-1E0FF379907D}"/>
              </a:ext>
            </a:extLst>
          </p:cNvPr>
          <p:cNvSpPr>
            <a:spLocks noGrp="1"/>
          </p:cNvSpPr>
          <p:nvPr>
            <p:ph type="title"/>
          </p:nvPr>
        </p:nvSpPr>
        <p:spPr/>
        <p:txBody>
          <a:bodyPr/>
          <a:lstStyle/>
          <a:p>
            <a:r>
              <a:rPr lang="en-US" dirty="0"/>
              <a:t>Upsell Case Study – California Municipality</a:t>
            </a:r>
          </a:p>
        </p:txBody>
      </p:sp>
      <p:sp>
        <p:nvSpPr>
          <p:cNvPr id="3" name="Text Placeholder 2">
            <a:extLst>
              <a:ext uri="{FF2B5EF4-FFF2-40B4-BE49-F238E27FC236}">
                <a16:creationId xmlns:a16="http://schemas.microsoft.com/office/drawing/2014/main" id="{D02D7B6E-04D9-4052-9987-9B13F8A2873F}"/>
              </a:ext>
            </a:extLst>
          </p:cNvPr>
          <p:cNvSpPr>
            <a:spLocks noGrp="1"/>
          </p:cNvSpPr>
          <p:nvPr>
            <p:ph type="body" sz="quarter" idx="10"/>
          </p:nvPr>
        </p:nvSpPr>
        <p:spPr>
          <a:xfrm>
            <a:off x="481028" y="1212752"/>
            <a:ext cx="5456556" cy="4198938"/>
          </a:xfrm>
        </p:spPr>
        <p:txBody>
          <a:bodyPr>
            <a:noAutofit/>
          </a:bodyPr>
          <a:lstStyle/>
          <a:p>
            <a:pPr marL="50800" lvl="0" indent="0">
              <a:buNone/>
            </a:pPr>
            <a:r>
              <a:rPr lang="en-US" dirty="0"/>
              <a:t>Initial Sale: </a:t>
            </a:r>
            <a:r>
              <a:rPr lang="en-US" b="1" dirty="0">
                <a:solidFill>
                  <a:srgbClr val="808080"/>
                </a:solidFill>
              </a:rPr>
              <a:t>Compliant Cloud Archive</a:t>
            </a:r>
          </a:p>
          <a:p>
            <a:pPr lvl="0"/>
            <a:endParaRPr lang="en-US" sz="2000" dirty="0"/>
          </a:p>
          <a:p>
            <a:pPr lvl="0">
              <a:lnSpc>
                <a:spcPts val="2000"/>
              </a:lnSpc>
            </a:pPr>
            <a:r>
              <a:rPr lang="en-US" sz="2000" dirty="0"/>
              <a:t>Laserfiche ECM CA Trusted System</a:t>
            </a:r>
            <a:endParaRPr lang="en-US" sz="2000" dirty="0">
              <a:sym typeface="Arial"/>
            </a:endParaRPr>
          </a:p>
          <a:p>
            <a:pPr lvl="1">
              <a:lnSpc>
                <a:spcPts val="2000"/>
              </a:lnSpc>
            </a:pPr>
            <a:r>
              <a:rPr lang="en-US" sz="2000" dirty="0"/>
              <a:t>1TB of ECM data:  $2,360 / </a:t>
            </a:r>
            <a:r>
              <a:rPr lang="en-US" sz="2000" dirty="0" err="1"/>
              <a:t>yr</a:t>
            </a:r>
            <a:endParaRPr lang="en-US" sz="2000" dirty="0"/>
          </a:p>
          <a:p>
            <a:pPr lvl="1">
              <a:lnSpc>
                <a:spcPts val="2000"/>
              </a:lnSpc>
            </a:pPr>
            <a:endParaRPr lang="en-US" sz="2000" dirty="0"/>
          </a:p>
          <a:p>
            <a:pPr lvl="0">
              <a:lnSpc>
                <a:spcPts val="2000"/>
              </a:lnSpc>
            </a:pPr>
            <a:r>
              <a:rPr lang="en-US" sz="2000" dirty="0"/>
              <a:t>Upsell 1: Offload Data Virtualization</a:t>
            </a:r>
          </a:p>
          <a:p>
            <a:pPr lvl="1">
              <a:lnSpc>
                <a:spcPts val="2000"/>
              </a:lnSpc>
            </a:pPr>
            <a:r>
              <a:rPr lang="en-US" sz="2000" dirty="0"/>
              <a:t>Offload up to 1TB:    $360 / </a:t>
            </a:r>
            <a:r>
              <a:rPr lang="en-US" sz="2000" dirty="0" err="1"/>
              <a:t>yr</a:t>
            </a:r>
            <a:endParaRPr lang="en-US" sz="2000" dirty="0"/>
          </a:p>
          <a:p>
            <a:pPr lvl="1">
              <a:lnSpc>
                <a:spcPts val="2000"/>
              </a:lnSpc>
            </a:pPr>
            <a:r>
              <a:rPr lang="en-US" sz="2000" dirty="0"/>
              <a:t>Avoid primary storage upgrades</a:t>
            </a:r>
          </a:p>
          <a:p>
            <a:pPr lvl="0">
              <a:lnSpc>
                <a:spcPts val="2000"/>
              </a:lnSpc>
            </a:pPr>
            <a:endParaRPr lang="en-US" sz="2000" dirty="0"/>
          </a:p>
          <a:p>
            <a:pPr lvl="0">
              <a:lnSpc>
                <a:spcPts val="2000"/>
              </a:lnSpc>
            </a:pPr>
            <a:r>
              <a:rPr lang="en-US" sz="2000" dirty="0"/>
              <a:t>Upsell 2: Copy Data Virtualization</a:t>
            </a:r>
          </a:p>
          <a:p>
            <a:pPr lvl="1">
              <a:lnSpc>
                <a:spcPts val="2000"/>
              </a:lnSpc>
            </a:pPr>
            <a:r>
              <a:rPr lang="en-US" sz="2000" dirty="0"/>
              <a:t>3 copies 1TB CCA:  $1,800 / </a:t>
            </a:r>
            <a:r>
              <a:rPr lang="en-US" sz="2000" dirty="0" err="1"/>
              <a:t>yr</a:t>
            </a:r>
            <a:endParaRPr lang="en-US" sz="2000" dirty="0"/>
          </a:p>
          <a:p>
            <a:pPr lvl="0">
              <a:lnSpc>
                <a:spcPts val="2000"/>
              </a:lnSpc>
            </a:pPr>
            <a:endParaRPr lang="en-US" sz="2000" dirty="0"/>
          </a:p>
          <a:p>
            <a:pPr lvl="0">
              <a:lnSpc>
                <a:spcPts val="2000"/>
              </a:lnSpc>
            </a:pPr>
            <a:r>
              <a:rPr lang="en-US" sz="2000" dirty="0"/>
              <a:t>Net savings </a:t>
            </a:r>
            <a:r>
              <a:rPr lang="en-US" sz="2000" b="1" dirty="0"/>
              <a:t>&gt; $4,000 </a:t>
            </a:r>
            <a:r>
              <a:rPr lang="en-US" sz="2000" dirty="0"/>
              <a:t>over AWS etc.</a:t>
            </a:r>
          </a:p>
        </p:txBody>
      </p:sp>
      <p:sp>
        <p:nvSpPr>
          <p:cNvPr id="4" name="Text Placeholder 3">
            <a:extLst>
              <a:ext uri="{FF2B5EF4-FFF2-40B4-BE49-F238E27FC236}">
                <a16:creationId xmlns:a16="http://schemas.microsoft.com/office/drawing/2014/main" id="{E58D07CF-0B62-4746-B341-3312D8949DB5}"/>
              </a:ext>
            </a:extLst>
          </p:cNvPr>
          <p:cNvSpPr>
            <a:spLocks noGrp="1"/>
          </p:cNvSpPr>
          <p:nvPr>
            <p:ph type="body" sz="quarter" idx="11"/>
          </p:nvPr>
        </p:nvSpPr>
        <p:spPr>
          <a:xfrm>
            <a:off x="6297932" y="1212752"/>
            <a:ext cx="5894067" cy="4198938"/>
          </a:xfrm>
        </p:spPr>
        <p:txBody>
          <a:bodyPr>
            <a:normAutofit/>
          </a:bodyPr>
          <a:lstStyle/>
          <a:p>
            <a:pPr marL="50800" lvl="0" indent="0">
              <a:buNone/>
            </a:pPr>
            <a:r>
              <a:rPr lang="en-US" dirty="0"/>
              <a:t>Follow-on Sale: </a:t>
            </a:r>
            <a:r>
              <a:rPr lang="en-US" b="1" dirty="0"/>
              <a:t>Secure Cloud Backup</a:t>
            </a:r>
            <a:endParaRPr lang="en-US" b="1" dirty="0">
              <a:sym typeface="Arial"/>
            </a:endParaRPr>
          </a:p>
          <a:p>
            <a:pPr lvl="1"/>
            <a:endParaRPr lang="en-US" sz="2000" dirty="0"/>
          </a:p>
          <a:p>
            <a:r>
              <a:rPr lang="en-US" sz="2200" dirty="0"/>
              <a:t>5TB of Windows file data:  $3,140 /</a:t>
            </a:r>
            <a:r>
              <a:rPr lang="en-US" sz="2200" dirty="0" err="1"/>
              <a:t>yr</a:t>
            </a:r>
            <a:endParaRPr lang="en-US" sz="2200" dirty="0">
              <a:sym typeface="Arial"/>
            </a:endParaRPr>
          </a:p>
          <a:p>
            <a:r>
              <a:rPr lang="en-US" sz="2200" dirty="0"/>
              <a:t>80TB of video surveillance: $37,600 /</a:t>
            </a:r>
            <a:r>
              <a:rPr lang="en-US" sz="2200" dirty="0" err="1"/>
              <a:t>yr</a:t>
            </a:r>
            <a:endParaRPr lang="en-US" sz="2200" dirty="0"/>
          </a:p>
          <a:p>
            <a:endParaRPr lang="en-US" sz="2200" dirty="0">
              <a:sym typeface="Arial"/>
            </a:endParaRPr>
          </a:p>
          <a:p>
            <a:r>
              <a:rPr lang="en-US" sz="2200" dirty="0"/>
              <a:t>Total Follow-on deal:           </a:t>
            </a:r>
            <a:r>
              <a:rPr lang="en-US" sz="2200" b="1" dirty="0"/>
              <a:t>$40,740</a:t>
            </a:r>
            <a:r>
              <a:rPr lang="en-US" sz="2200" dirty="0"/>
              <a:t> /</a:t>
            </a:r>
            <a:r>
              <a:rPr lang="en-US" sz="2200" dirty="0" err="1"/>
              <a:t>yr</a:t>
            </a:r>
            <a:endParaRPr lang="en-US" sz="2200" dirty="0">
              <a:sym typeface="Arial"/>
            </a:endParaRPr>
          </a:p>
          <a:p>
            <a:endParaRPr lang="en-US" sz="2000" dirty="0"/>
          </a:p>
        </p:txBody>
      </p:sp>
      <p:grpSp>
        <p:nvGrpSpPr>
          <p:cNvPr id="9" name="Group 8">
            <a:extLst>
              <a:ext uri="{FF2B5EF4-FFF2-40B4-BE49-F238E27FC236}">
                <a16:creationId xmlns:a16="http://schemas.microsoft.com/office/drawing/2014/main" id="{40B0DBB0-CB39-4A36-A916-9E49BF3A3E90}"/>
              </a:ext>
            </a:extLst>
          </p:cNvPr>
          <p:cNvGrpSpPr/>
          <p:nvPr/>
        </p:nvGrpSpPr>
        <p:grpSpPr>
          <a:xfrm>
            <a:off x="6297932" y="4039737"/>
            <a:ext cx="5604508" cy="2262651"/>
            <a:chOff x="6297932" y="4039737"/>
            <a:chExt cx="5604508" cy="2262651"/>
          </a:xfrm>
        </p:grpSpPr>
        <p:sp>
          <p:nvSpPr>
            <p:cNvPr id="2" name="Rectangle: Rounded Corners 1">
              <a:extLst>
                <a:ext uri="{FF2B5EF4-FFF2-40B4-BE49-F238E27FC236}">
                  <a16:creationId xmlns:a16="http://schemas.microsoft.com/office/drawing/2014/main" id="{09F25585-46F4-4178-A370-6CBD1061CE3A}"/>
                </a:ext>
              </a:extLst>
            </p:cNvPr>
            <p:cNvSpPr/>
            <p:nvPr/>
          </p:nvSpPr>
          <p:spPr>
            <a:xfrm>
              <a:off x="6297932" y="4039737"/>
              <a:ext cx="5604508" cy="226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a:p>
              <a:pPr algn="ctr"/>
              <a:r>
                <a:rPr lang="en-US" b="1" dirty="0"/>
                <a:t>LOW HANGING FRUIT – ECM INSTALED BASE</a:t>
              </a:r>
            </a:p>
            <a:p>
              <a:pPr algn="ctr"/>
              <a:endParaRPr lang="en-US" dirty="0"/>
            </a:p>
          </p:txBody>
        </p:sp>
        <p:sp>
          <p:nvSpPr>
            <p:cNvPr id="193" name="Google Shape;193;p8"/>
            <p:cNvSpPr txBox="1"/>
            <p:nvPr/>
          </p:nvSpPr>
          <p:spPr>
            <a:xfrm>
              <a:off x="6740599" y="4927693"/>
              <a:ext cx="4817659" cy="1374695"/>
            </a:xfrm>
            <a:prstGeom prst="rect">
              <a:avLst/>
            </a:prstGeom>
            <a:noFill/>
            <a:ln>
              <a:noFill/>
            </a:ln>
          </p:spPr>
          <p:txBody>
            <a:bodyPr spcFirstLastPara="1" wrap="square" lIns="91425" tIns="45700" rIns="91425" bIns="45700" anchor="t" anchorCtr="0">
              <a:spAutoFit/>
            </a:bodyPr>
            <a:lstStyle/>
            <a:p>
              <a:pPr algn="ctr">
                <a:lnSpc>
                  <a:spcPts val="2000"/>
                </a:lnSpc>
              </a:pPr>
              <a:r>
                <a:rPr lang="en-US" dirty="0">
                  <a:solidFill>
                    <a:schemeClr val="bg1"/>
                  </a:solidFill>
                </a:rPr>
                <a:t>They flip cloud storage to restorVault and lower storage bill 40-50% overnight. </a:t>
              </a:r>
            </a:p>
            <a:p>
              <a:pPr algn="ctr">
                <a:lnSpc>
                  <a:spcPts val="2000"/>
                </a:lnSpc>
              </a:pPr>
              <a:endParaRPr lang="en-US" dirty="0">
                <a:solidFill>
                  <a:schemeClr val="bg1"/>
                </a:solidFill>
              </a:endParaRPr>
            </a:p>
            <a:p>
              <a:pPr algn="ctr">
                <a:lnSpc>
                  <a:spcPts val="2000"/>
                </a:lnSpc>
              </a:pPr>
              <a:r>
                <a:rPr lang="en-US" dirty="0">
                  <a:solidFill>
                    <a:schemeClr val="bg1"/>
                  </a:solidFill>
                </a:rPr>
                <a:t>You lock-in annual recurring revenue</a:t>
              </a:r>
            </a:p>
            <a:p>
              <a:pPr algn="ctr">
                <a:lnSpc>
                  <a:spcPts val="2000"/>
                </a:lnSpc>
              </a:pPr>
              <a:endParaRPr lang="en-US" dirty="0">
                <a:solidFill>
                  <a:schemeClr val="bg1"/>
                </a:solidFill>
              </a:endParaRPr>
            </a:p>
          </p:txBody>
        </p:sp>
      </p:grpSp>
    </p:spTree>
    <p:extLst>
      <p:ext uri="{BB962C8B-B14F-4D97-AF65-F5344CB8AC3E}">
        <p14:creationId xmlns:p14="http://schemas.microsoft.com/office/powerpoint/2010/main" val="29632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up)">
                                      <p:cBhvr>
                                        <p:cTn id="20" dur="500"/>
                                        <p:tgtEl>
                                          <p:spTgt spid="3">
                                            <p:txEl>
                                              <p:pRg st="5" end="5"/>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up)">
                                      <p:cBhvr>
                                        <p:cTn id="23" dur="500"/>
                                        <p:tgtEl>
                                          <p:spTgt spid="3">
                                            <p:txEl>
                                              <p:pRg st="6" end="6"/>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up)">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up)">
                                      <p:cBhvr>
                                        <p:cTn id="31" dur="500"/>
                                        <p:tgtEl>
                                          <p:spTgt spid="3">
                                            <p:txEl>
                                              <p:pRg st="9" end="9"/>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up)">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wipe(up)">
                                      <p:cBhvr>
                                        <p:cTn id="39" dur="500"/>
                                        <p:tgtEl>
                                          <p:spTgt spid="3">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wipe(up)">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wipe(up)">
                                      <p:cBhvr>
                                        <p:cTn id="49" dur="5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wipe(up)">
                                      <p:cBhvr>
                                        <p:cTn id="54" dur="500"/>
                                        <p:tgtEl>
                                          <p:spTgt spid="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wipe(up)">
                                      <p:cBhvr>
                                        <p:cTn id="59" dur="500"/>
                                        <p:tgtEl>
                                          <p:spTgt spid="4">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FAAFE2-6402-460B-8138-D2CD72519834}"/>
              </a:ext>
            </a:extLst>
          </p:cNvPr>
          <p:cNvSpPr>
            <a:spLocks noGrp="1"/>
          </p:cNvSpPr>
          <p:nvPr>
            <p:ph type="title"/>
          </p:nvPr>
        </p:nvSpPr>
        <p:spPr/>
        <p:txBody>
          <a:bodyPr/>
          <a:lstStyle/>
          <a:p>
            <a:r>
              <a:rPr lang="en-US" dirty="0"/>
              <a:t>Tools and Resources Available</a:t>
            </a:r>
          </a:p>
        </p:txBody>
      </p:sp>
      <p:sp>
        <p:nvSpPr>
          <p:cNvPr id="10" name="Text Placeholder 9">
            <a:extLst>
              <a:ext uri="{FF2B5EF4-FFF2-40B4-BE49-F238E27FC236}">
                <a16:creationId xmlns:a16="http://schemas.microsoft.com/office/drawing/2014/main" id="{8F4BAECB-29A5-479A-A4EC-426CC2B086F0}"/>
              </a:ext>
            </a:extLst>
          </p:cNvPr>
          <p:cNvSpPr>
            <a:spLocks noGrp="1"/>
          </p:cNvSpPr>
          <p:nvPr>
            <p:ph type="body" sz="quarter" idx="11"/>
          </p:nvPr>
        </p:nvSpPr>
        <p:spPr>
          <a:xfrm>
            <a:off x="3228162" y="1149917"/>
            <a:ext cx="5254625" cy="4198938"/>
          </a:xfrm>
        </p:spPr>
        <p:txBody>
          <a:bodyPr/>
          <a:lstStyle/>
          <a:p>
            <a:pPr marL="50800" indent="0">
              <a:buNone/>
            </a:pPr>
            <a:r>
              <a:rPr lang="en-US" dirty="0">
                <a:solidFill>
                  <a:schemeClr val="tx1"/>
                </a:solidFill>
              </a:rPr>
              <a:t>Available Today:</a:t>
            </a:r>
          </a:p>
          <a:p>
            <a:r>
              <a:rPr lang="en-US" dirty="0"/>
              <a:t>Solution overview flyer</a:t>
            </a:r>
          </a:p>
          <a:p>
            <a:r>
              <a:rPr lang="en-US" dirty="0"/>
              <a:t>Sales slides and icon library</a:t>
            </a:r>
          </a:p>
          <a:p>
            <a:r>
              <a:rPr lang="en-US" dirty="0"/>
              <a:t>Today’s webinar recording</a:t>
            </a:r>
          </a:p>
          <a:p>
            <a:r>
              <a:rPr lang="en-US" dirty="0"/>
              <a:t>Disaster recovery demo videos</a:t>
            </a:r>
          </a:p>
          <a:p>
            <a:r>
              <a:rPr lang="en-US" dirty="0"/>
              <a:t>How it works animations MP4</a:t>
            </a:r>
          </a:p>
          <a:p>
            <a:r>
              <a:rPr lang="en-US" dirty="0"/>
              <a:t>Web animations embed code</a:t>
            </a:r>
          </a:p>
          <a:p>
            <a:pPr marL="50800" indent="0">
              <a:buNone/>
            </a:pPr>
            <a:r>
              <a:rPr lang="en-US" dirty="0">
                <a:solidFill>
                  <a:schemeClr val="tx1"/>
                </a:solidFill>
              </a:rPr>
              <a:t>Coming soon:</a:t>
            </a:r>
          </a:p>
          <a:p>
            <a:r>
              <a:rPr lang="en-US" dirty="0"/>
              <a:t>Cloud storage ROI calculator</a:t>
            </a:r>
          </a:p>
          <a:p>
            <a:r>
              <a:rPr lang="en-US" dirty="0"/>
              <a:t>Virtual storage sales guide </a:t>
            </a:r>
          </a:p>
          <a:p>
            <a:r>
              <a:rPr lang="en-US" dirty="0"/>
              <a:t>Generic case studies</a:t>
            </a:r>
          </a:p>
          <a:p>
            <a:pPr marL="50800" indent="0">
              <a:buNone/>
            </a:pPr>
            <a:endParaRPr lang="en-US" dirty="0"/>
          </a:p>
        </p:txBody>
      </p:sp>
      <p:sp>
        <p:nvSpPr>
          <p:cNvPr id="8" name="TextBox 7">
            <a:extLst>
              <a:ext uri="{FF2B5EF4-FFF2-40B4-BE49-F238E27FC236}">
                <a16:creationId xmlns:a16="http://schemas.microsoft.com/office/drawing/2014/main" id="{4CE49E7B-C300-4119-B81A-2F0C7330A751}"/>
              </a:ext>
            </a:extLst>
          </p:cNvPr>
          <p:cNvSpPr txBox="1"/>
          <p:nvPr/>
        </p:nvSpPr>
        <p:spPr>
          <a:xfrm>
            <a:off x="690129" y="1149917"/>
            <a:ext cx="1984261" cy="369332"/>
          </a:xfrm>
          <a:prstGeom prst="rect">
            <a:avLst/>
          </a:prstGeom>
          <a:noFill/>
        </p:spPr>
        <p:txBody>
          <a:bodyPr wrap="none" rtlCol="0">
            <a:spAutoFit/>
          </a:bodyPr>
          <a:lstStyle/>
          <a:p>
            <a:r>
              <a:rPr lang="en-US" b="1" dirty="0"/>
              <a:t>PARTNER PAGE</a:t>
            </a:r>
          </a:p>
        </p:txBody>
      </p:sp>
      <p:sp>
        <p:nvSpPr>
          <p:cNvPr id="11" name="Rectangle 10">
            <a:extLst>
              <a:ext uri="{FF2B5EF4-FFF2-40B4-BE49-F238E27FC236}">
                <a16:creationId xmlns:a16="http://schemas.microsoft.com/office/drawing/2014/main" id="{94543D31-8AA3-4AAC-9377-5BE3AF896C29}"/>
              </a:ext>
            </a:extLst>
          </p:cNvPr>
          <p:cNvSpPr/>
          <p:nvPr/>
        </p:nvSpPr>
        <p:spPr>
          <a:xfrm>
            <a:off x="8482787" y="1334584"/>
            <a:ext cx="3419653" cy="271490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endParaRPr lang="en-US" sz="2000" b="1" dirty="0">
              <a:solidFill>
                <a:schemeClr val="tx1"/>
              </a:solidFill>
            </a:endParaRPr>
          </a:p>
          <a:p>
            <a:pPr marL="179388"/>
            <a:r>
              <a:rPr lang="en-US" sz="2000" b="1" dirty="0">
                <a:solidFill>
                  <a:schemeClr val="tx1"/>
                </a:solidFill>
              </a:rPr>
              <a:t>LIVE SALES SUPPORT</a:t>
            </a:r>
          </a:p>
          <a:p>
            <a:pPr marL="179388"/>
            <a:endParaRPr lang="en-US" sz="2000" b="1" dirty="0">
              <a:solidFill>
                <a:schemeClr val="tx1"/>
              </a:solidFill>
            </a:endParaRPr>
          </a:p>
          <a:p>
            <a:pPr marL="179388"/>
            <a:r>
              <a:rPr lang="en-US" sz="2000" i="1" dirty="0">
                <a:solidFill>
                  <a:srgbClr val="0167C1"/>
                </a:solidFill>
              </a:rPr>
              <a:t>We want to help you with</a:t>
            </a:r>
          </a:p>
          <a:p>
            <a:pPr marL="342900" indent="-163513"/>
            <a:endParaRPr lang="en-US" sz="2000" dirty="0">
              <a:solidFill>
                <a:schemeClr val="tx1"/>
              </a:solidFill>
            </a:endParaRPr>
          </a:p>
          <a:p>
            <a:pPr marL="342900" indent="-163513">
              <a:buFont typeface="Arial" panose="020B0604020202020204" pitchFamily="34" charset="0"/>
              <a:buChar char="•"/>
            </a:pPr>
            <a:r>
              <a:rPr lang="en-US" sz="2000" dirty="0">
                <a:solidFill>
                  <a:schemeClr val="tx1"/>
                </a:solidFill>
              </a:rPr>
              <a:t>Backup on sales calls</a:t>
            </a:r>
          </a:p>
          <a:p>
            <a:pPr marL="342900" indent="-163513">
              <a:buFont typeface="Arial" panose="020B0604020202020204" pitchFamily="34" charset="0"/>
              <a:buChar char="•"/>
            </a:pPr>
            <a:r>
              <a:rPr lang="en-US" sz="2000" dirty="0">
                <a:solidFill>
                  <a:schemeClr val="tx1"/>
                </a:solidFill>
              </a:rPr>
              <a:t>Client-facing webinars</a:t>
            </a:r>
          </a:p>
          <a:p>
            <a:pPr marL="342900" indent="-163513">
              <a:buFont typeface="Arial" panose="020B0604020202020204" pitchFamily="34" charset="0"/>
              <a:buChar char="•"/>
            </a:pPr>
            <a:r>
              <a:rPr lang="en-US" sz="2000" dirty="0">
                <a:solidFill>
                  <a:schemeClr val="tx1"/>
                </a:solidFill>
              </a:rPr>
              <a:t>Case study writing</a:t>
            </a:r>
          </a:p>
          <a:p>
            <a:endParaRPr lang="en-US" dirty="0">
              <a:solidFill>
                <a:schemeClr val="tx1"/>
              </a:solidFill>
            </a:endParaRPr>
          </a:p>
          <a:p>
            <a:endParaRPr lang="en-US" dirty="0">
              <a:solidFill>
                <a:schemeClr val="tx1"/>
              </a:solidFill>
            </a:endParaRPr>
          </a:p>
        </p:txBody>
      </p:sp>
      <p:grpSp>
        <p:nvGrpSpPr>
          <p:cNvPr id="9" name="Group 8">
            <a:extLst>
              <a:ext uri="{FF2B5EF4-FFF2-40B4-BE49-F238E27FC236}">
                <a16:creationId xmlns:a16="http://schemas.microsoft.com/office/drawing/2014/main" id="{37B76E89-6B22-551A-9EF0-1B6FDFAD9771}"/>
              </a:ext>
            </a:extLst>
          </p:cNvPr>
          <p:cNvGrpSpPr/>
          <p:nvPr/>
        </p:nvGrpSpPr>
        <p:grpSpPr>
          <a:xfrm>
            <a:off x="639442" y="1605176"/>
            <a:ext cx="2212031" cy="3552083"/>
            <a:chOff x="639442" y="1605176"/>
            <a:chExt cx="2212031" cy="3552083"/>
          </a:xfrm>
        </p:grpSpPr>
        <p:pic>
          <p:nvPicPr>
            <p:cNvPr id="3" name="Picture 2">
              <a:extLst>
                <a:ext uri="{FF2B5EF4-FFF2-40B4-BE49-F238E27FC236}">
                  <a16:creationId xmlns:a16="http://schemas.microsoft.com/office/drawing/2014/main" id="{CBD33502-4EB7-10AD-2CC3-B1AEA7D9057D}"/>
                </a:ext>
              </a:extLst>
            </p:cNvPr>
            <p:cNvPicPr>
              <a:picLocks noChangeAspect="1"/>
            </p:cNvPicPr>
            <p:nvPr/>
          </p:nvPicPr>
          <p:blipFill>
            <a:blip r:embed="rId2"/>
            <a:stretch>
              <a:fillRect/>
            </a:stretch>
          </p:blipFill>
          <p:spPr>
            <a:xfrm>
              <a:off x="639442" y="1605176"/>
              <a:ext cx="2212030" cy="1842874"/>
            </a:xfrm>
            <a:prstGeom prst="rect">
              <a:avLst/>
            </a:prstGeom>
          </p:spPr>
        </p:pic>
        <p:pic>
          <p:nvPicPr>
            <p:cNvPr id="6" name="Picture 5">
              <a:extLst>
                <a:ext uri="{FF2B5EF4-FFF2-40B4-BE49-F238E27FC236}">
                  <a16:creationId xmlns:a16="http://schemas.microsoft.com/office/drawing/2014/main" id="{FD2F2683-F2F3-52E7-1796-042F93DE847E}"/>
                </a:ext>
              </a:extLst>
            </p:cNvPr>
            <p:cNvPicPr>
              <a:picLocks noChangeAspect="1"/>
            </p:cNvPicPr>
            <p:nvPr/>
          </p:nvPicPr>
          <p:blipFill>
            <a:blip r:embed="rId3"/>
            <a:stretch>
              <a:fillRect/>
            </a:stretch>
          </p:blipFill>
          <p:spPr>
            <a:xfrm>
              <a:off x="639443" y="3438727"/>
              <a:ext cx="2212030" cy="1718532"/>
            </a:xfrm>
            <a:prstGeom prst="rect">
              <a:avLst/>
            </a:prstGeom>
          </p:spPr>
        </p:pic>
      </p:grpSp>
    </p:spTree>
    <p:extLst>
      <p:ext uri="{BB962C8B-B14F-4D97-AF65-F5344CB8AC3E}">
        <p14:creationId xmlns:p14="http://schemas.microsoft.com/office/powerpoint/2010/main" val="2893125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E0E932F0-5069-5DDE-4F32-2EC7C055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671" y="1503573"/>
            <a:ext cx="762084" cy="952605"/>
          </a:xfrm>
          <a:prstGeom prst="rect">
            <a:avLst/>
          </a:prstGeom>
        </p:spPr>
      </p:pic>
      <p:sp>
        <p:nvSpPr>
          <p:cNvPr id="2" name="Title 1">
            <a:extLst>
              <a:ext uri="{FF2B5EF4-FFF2-40B4-BE49-F238E27FC236}">
                <a16:creationId xmlns:a16="http://schemas.microsoft.com/office/drawing/2014/main" id="{84CD5653-C289-D09F-76AD-ACCBF132D912}"/>
              </a:ext>
            </a:extLst>
          </p:cNvPr>
          <p:cNvSpPr>
            <a:spLocks noGrp="1"/>
          </p:cNvSpPr>
          <p:nvPr>
            <p:ph type="title"/>
          </p:nvPr>
        </p:nvSpPr>
        <p:spPr/>
        <p:txBody>
          <a:bodyPr/>
          <a:lstStyle/>
          <a:p>
            <a:r>
              <a:rPr lang="en-US" dirty="0"/>
              <a:t>VECTOR Cylinders</a:t>
            </a:r>
          </a:p>
        </p:txBody>
      </p:sp>
      <p:pic>
        <p:nvPicPr>
          <p:cNvPr id="6" name="Picture 5">
            <a:extLst>
              <a:ext uri="{FF2B5EF4-FFF2-40B4-BE49-F238E27FC236}">
                <a16:creationId xmlns:a16="http://schemas.microsoft.com/office/drawing/2014/main" id="{D0CDEEB6-3BAB-7D63-8752-E59EE7A1A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1636" y="4153196"/>
            <a:ext cx="762084" cy="952605"/>
          </a:xfrm>
          <a:prstGeom prst="rect">
            <a:avLst/>
          </a:prstGeom>
        </p:spPr>
      </p:pic>
      <p:pic>
        <p:nvPicPr>
          <p:cNvPr id="8" name="Picture 7">
            <a:extLst>
              <a:ext uri="{FF2B5EF4-FFF2-40B4-BE49-F238E27FC236}">
                <a16:creationId xmlns:a16="http://schemas.microsoft.com/office/drawing/2014/main" id="{42950E93-2120-4AE9-61F0-002F967AB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925" y="2834998"/>
            <a:ext cx="762084" cy="952605"/>
          </a:xfrm>
          <a:prstGeom prst="rect">
            <a:avLst/>
          </a:prstGeom>
        </p:spPr>
      </p:pic>
      <p:pic>
        <p:nvPicPr>
          <p:cNvPr id="10" name="Picture 9">
            <a:extLst>
              <a:ext uri="{FF2B5EF4-FFF2-40B4-BE49-F238E27FC236}">
                <a16:creationId xmlns:a16="http://schemas.microsoft.com/office/drawing/2014/main" id="{C1549A78-B7D8-672F-3F69-71DFD0552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800" y="2834998"/>
            <a:ext cx="762084" cy="952605"/>
          </a:xfrm>
          <a:prstGeom prst="rect">
            <a:avLst/>
          </a:prstGeom>
        </p:spPr>
      </p:pic>
      <p:pic>
        <p:nvPicPr>
          <p:cNvPr id="12" name="Picture 11">
            <a:extLst>
              <a:ext uri="{FF2B5EF4-FFF2-40B4-BE49-F238E27FC236}">
                <a16:creationId xmlns:a16="http://schemas.microsoft.com/office/drawing/2014/main" id="{254034C6-F3A0-ECC1-8EA1-BB35C564C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2671" y="2834998"/>
            <a:ext cx="762084" cy="952605"/>
          </a:xfrm>
          <a:prstGeom prst="rect">
            <a:avLst/>
          </a:prstGeom>
        </p:spPr>
      </p:pic>
      <p:pic>
        <p:nvPicPr>
          <p:cNvPr id="14" name="Picture 13">
            <a:extLst>
              <a:ext uri="{FF2B5EF4-FFF2-40B4-BE49-F238E27FC236}">
                <a16:creationId xmlns:a16="http://schemas.microsoft.com/office/drawing/2014/main" id="{057C218C-56A8-BC3A-C2B3-30F4AE3784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2645" y="2834998"/>
            <a:ext cx="762084" cy="952605"/>
          </a:xfrm>
          <a:prstGeom prst="rect">
            <a:avLst/>
          </a:prstGeom>
        </p:spPr>
      </p:pic>
      <p:pic>
        <p:nvPicPr>
          <p:cNvPr id="16" name="Picture 15">
            <a:extLst>
              <a:ext uri="{FF2B5EF4-FFF2-40B4-BE49-F238E27FC236}">
                <a16:creationId xmlns:a16="http://schemas.microsoft.com/office/drawing/2014/main" id="{3BA66106-4544-B6F3-FD1B-8F20E99790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8413" y="2834998"/>
            <a:ext cx="762084" cy="952605"/>
          </a:xfrm>
          <a:prstGeom prst="rect">
            <a:avLst/>
          </a:prstGeom>
        </p:spPr>
      </p:pic>
      <p:pic>
        <p:nvPicPr>
          <p:cNvPr id="18" name="Picture 17">
            <a:extLst>
              <a:ext uri="{FF2B5EF4-FFF2-40B4-BE49-F238E27FC236}">
                <a16:creationId xmlns:a16="http://schemas.microsoft.com/office/drawing/2014/main" id="{BB32C8C9-5F05-1EAF-260D-DF67342307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9789" y="2834998"/>
            <a:ext cx="762084" cy="952605"/>
          </a:xfrm>
          <a:prstGeom prst="rect">
            <a:avLst/>
          </a:prstGeom>
        </p:spPr>
      </p:pic>
      <p:pic>
        <p:nvPicPr>
          <p:cNvPr id="20" name="Picture 19">
            <a:extLst>
              <a:ext uri="{FF2B5EF4-FFF2-40B4-BE49-F238E27FC236}">
                <a16:creationId xmlns:a16="http://schemas.microsoft.com/office/drawing/2014/main" id="{9143BE62-B32F-C221-104F-973106D49D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44155" y="2834998"/>
            <a:ext cx="762084" cy="952605"/>
          </a:xfrm>
          <a:prstGeom prst="rect">
            <a:avLst/>
          </a:prstGeom>
        </p:spPr>
      </p:pic>
      <p:pic>
        <p:nvPicPr>
          <p:cNvPr id="22" name="Picture 21">
            <a:extLst>
              <a:ext uri="{FF2B5EF4-FFF2-40B4-BE49-F238E27FC236}">
                <a16:creationId xmlns:a16="http://schemas.microsoft.com/office/drawing/2014/main" id="{8462D54C-C112-AE63-A55D-880A2D6CDD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56933" y="2834998"/>
            <a:ext cx="762084" cy="952605"/>
          </a:xfrm>
          <a:prstGeom prst="rect">
            <a:avLst/>
          </a:prstGeom>
        </p:spPr>
      </p:pic>
      <p:pic>
        <p:nvPicPr>
          <p:cNvPr id="40" name="Picture 39">
            <a:extLst>
              <a:ext uri="{FF2B5EF4-FFF2-40B4-BE49-F238E27FC236}">
                <a16:creationId xmlns:a16="http://schemas.microsoft.com/office/drawing/2014/main" id="{DB9E0DDD-6548-CD90-045F-BF15ECC4E7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4800" y="4153196"/>
            <a:ext cx="762084" cy="952605"/>
          </a:xfrm>
          <a:prstGeom prst="rect">
            <a:avLst/>
          </a:prstGeom>
        </p:spPr>
      </p:pic>
      <p:pic>
        <p:nvPicPr>
          <p:cNvPr id="42" name="Picture 41">
            <a:extLst>
              <a:ext uri="{FF2B5EF4-FFF2-40B4-BE49-F238E27FC236}">
                <a16:creationId xmlns:a16="http://schemas.microsoft.com/office/drawing/2014/main" id="{0756F7ED-DE38-325A-E23C-2FB7BE172C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12671" y="4153196"/>
            <a:ext cx="762084" cy="952605"/>
          </a:xfrm>
          <a:prstGeom prst="rect">
            <a:avLst/>
          </a:prstGeom>
        </p:spPr>
      </p:pic>
      <p:pic>
        <p:nvPicPr>
          <p:cNvPr id="44" name="Picture 43">
            <a:extLst>
              <a:ext uri="{FF2B5EF4-FFF2-40B4-BE49-F238E27FC236}">
                <a16:creationId xmlns:a16="http://schemas.microsoft.com/office/drawing/2014/main" id="{B6332352-ECFE-CCD7-4E35-C0C9AECD1E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22645" y="4153196"/>
            <a:ext cx="762084" cy="952605"/>
          </a:xfrm>
          <a:prstGeom prst="rect">
            <a:avLst/>
          </a:prstGeom>
        </p:spPr>
      </p:pic>
      <p:pic>
        <p:nvPicPr>
          <p:cNvPr id="46" name="Picture 45">
            <a:extLst>
              <a:ext uri="{FF2B5EF4-FFF2-40B4-BE49-F238E27FC236}">
                <a16:creationId xmlns:a16="http://schemas.microsoft.com/office/drawing/2014/main" id="{F5C29729-DB3D-5697-2CC8-F03E2DB465F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28413" y="4153196"/>
            <a:ext cx="762084" cy="952605"/>
          </a:xfrm>
          <a:prstGeom prst="rect">
            <a:avLst/>
          </a:prstGeom>
        </p:spPr>
      </p:pic>
      <p:pic>
        <p:nvPicPr>
          <p:cNvPr id="48" name="Picture 47">
            <a:extLst>
              <a:ext uri="{FF2B5EF4-FFF2-40B4-BE49-F238E27FC236}">
                <a16:creationId xmlns:a16="http://schemas.microsoft.com/office/drawing/2014/main" id="{9B0DEAD9-BD06-1A2E-0D42-1A7FA562CF5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39789" y="4153196"/>
            <a:ext cx="762084" cy="952605"/>
          </a:xfrm>
          <a:prstGeom prst="rect">
            <a:avLst/>
          </a:prstGeom>
        </p:spPr>
      </p:pic>
      <p:pic>
        <p:nvPicPr>
          <p:cNvPr id="50" name="Picture 49">
            <a:extLst>
              <a:ext uri="{FF2B5EF4-FFF2-40B4-BE49-F238E27FC236}">
                <a16:creationId xmlns:a16="http://schemas.microsoft.com/office/drawing/2014/main" id="{CBCA8A10-9333-F285-484C-7BE1BAAAC76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844155" y="4153196"/>
            <a:ext cx="762084" cy="952605"/>
          </a:xfrm>
          <a:prstGeom prst="rect">
            <a:avLst/>
          </a:prstGeom>
        </p:spPr>
      </p:pic>
      <p:pic>
        <p:nvPicPr>
          <p:cNvPr id="52" name="Picture 51">
            <a:extLst>
              <a:ext uri="{FF2B5EF4-FFF2-40B4-BE49-F238E27FC236}">
                <a16:creationId xmlns:a16="http://schemas.microsoft.com/office/drawing/2014/main" id="{4B8BDF2B-42B9-3EC4-1293-555E83A9F8C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56933" y="4153196"/>
            <a:ext cx="762084" cy="952605"/>
          </a:xfrm>
          <a:prstGeom prst="rect">
            <a:avLst/>
          </a:prstGeom>
        </p:spPr>
      </p:pic>
      <p:pic>
        <p:nvPicPr>
          <p:cNvPr id="54" name="Picture 53">
            <a:extLst>
              <a:ext uri="{FF2B5EF4-FFF2-40B4-BE49-F238E27FC236}">
                <a16:creationId xmlns:a16="http://schemas.microsoft.com/office/drawing/2014/main" id="{8E79379B-A173-2A29-0FC0-E3D2B2FDB4A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28413" y="1503573"/>
            <a:ext cx="762084" cy="952605"/>
          </a:xfrm>
          <a:prstGeom prst="rect">
            <a:avLst/>
          </a:prstGeom>
        </p:spPr>
      </p:pic>
      <p:pic>
        <p:nvPicPr>
          <p:cNvPr id="56" name="Picture 55">
            <a:extLst>
              <a:ext uri="{FF2B5EF4-FFF2-40B4-BE49-F238E27FC236}">
                <a16:creationId xmlns:a16="http://schemas.microsoft.com/office/drawing/2014/main" id="{C78EF9A9-8BD3-6640-2335-88E551EB0F6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39789" y="1503573"/>
            <a:ext cx="762084" cy="952605"/>
          </a:xfrm>
          <a:prstGeom prst="rect">
            <a:avLst/>
          </a:prstGeom>
        </p:spPr>
      </p:pic>
      <p:pic>
        <p:nvPicPr>
          <p:cNvPr id="58" name="Picture 57">
            <a:extLst>
              <a:ext uri="{FF2B5EF4-FFF2-40B4-BE49-F238E27FC236}">
                <a16:creationId xmlns:a16="http://schemas.microsoft.com/office/drawing/2014/main" id="{4854F7F6-47DC-FD14-F094-59314149FE4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844155" y="1503573"/>
            <a:ext cx="762084" cy="952605"/>
          </a:xfrm>
          <a:prstGeom prst="rect">
            <a:avLst/>
          </a:prstGeom>
        </p:spPr>
      </p:pic>
      <p:pic>
        <p:nvPicPr>
          <p:cNvPr id="60" name="Picture 59">
            <a:extLst>
              <a:ext uri="{FF2B5EF4-FFF2-40B4-BE49-F238E27FC236}">
                <a16:creationId xmlns:a16="http://schemas.microsoft.com/office/drawing/2014/main" id="{6891C29C-088B-5EB2-9A40-BBF39EDC9CE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62925" y="1503573"/>
            <a:ext cx="762084" cy="952605"/>
          </a:xfrm>
          <a:prstGeom prst="rect">
            <a:avLst/>
          </a:prstGeom>
        </p:spPr>
      </p:pic>
      <p:pic>
        <p:nvPicPr>
          <p:cNvPr id="62" name="Picture 61">
            <a:extLst>
              <a:ext uri="{FF2B5EF4-FFF2-40B4-BE49-F238E27FC236}">
                <a16:creationId xmlns:a16="http://schemas.microsoft.com/office/drawing/2014/main" id="{E8388C1D-DFDA-E872-2D74-6D023D92F71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804800" y="1503573"/>
            <a:ext cx="762084" cy="952605"/>
          </a:xfrm>
          <a:prstGeom prst="rect">
            <a:avLst/>
          </a:prstGeom>
        </p:spPr>
      </p:pic>
    </p:spTree>
    <p:extLst>
      <p:ext uri="{BB962C8B-B14F-4D97-AF65-F5344CB8AC3E}">
        <p14:creationId xmlns:p14="http://schemas.microsoft.com/office/powerpoint/2010/main" val="237812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FDA31B1-9FEA-4668-81B8-54E23CE2DFF8}"/>
              </a:ext>
            </a:extLst>
          </p:cNvPr>
          <p:cNvSpPr/>
          <p:nvPr/>
        </p:nvSpPr>
        <p:spPr>
          <a:xfrm>
            <a:off x="6392454" y="1399902"/>
            <a:ext cx="4617624" cy="132588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0E02EF70-D05C-4267-8E50-BF2D69D2E07D}"/>
              </a:ext>
            </a:extLst>
          </p:cNvPr>
          <p:cNvSpPr/>
          <p:nvPr/>
        </p:nvSpPr>
        <p:spPr>
          <a:xfrm>
            <a:off x="642259" y="1396092"/>
            <a:ext cx="4973033" cy="132588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A975C-AAA9-46C7-9AE8-4DD97C00A92B}"/>
              </a:ext>
            </a:extLst>
          </p:cNvPr>
          <p:cNvSpPr>
            <a:spLocks noGrp="1"/>
          </p:cNvSpPr>
          <p:nvPr>
            <p:ph type="title"/>
          </p:nvPr>
        </p:nvSpPr>
        <p:spPr/>
        <p:txBody>
          <a:bodyPr/>
          <a:lstStyle/>
          <a:p>
            <a:r>
              <a:rPr lang="en-US" dirty="0"/>
              <a:t>2023 Compliance trends next 12-24 months</a:t>
            </a:r>
          </a:p>
        </p:txBody>
      </p:sp>
      <p:sp>
        <p:nvSpPr>
          <p:cNvPr id="8" name="TextBox 7">
            <a:extLst>
              <a:ext uri="{FF2B5EF4-FFF2-40B4-BE49-F238E27FC236}">
                <a16:creationId xmlns:a16="http://schemas.microsoft.com/office/drawing/2014/main" id="{DEB5F530-9FDD-4FE7-8EF1-27F81D1E232F}"/>
              </a:ext>
            </a:extLst>
          </p:cNvPr>
          <p:cNvSpPr txBox="1"/>
          <p:nvPr/>
        </p:nvSpPr>
        <p:spPr>
          <a:xfrm>
            <a:off x="1301808" y="1550267"/>
            <a:ext cx="3549370" cy="353943"/>
          </a:xfrm>
          <a:prstGeom prst="rect">
            <a:avLst/>
          </a:prstGeom>
          <a:noFill/>
        </p:spPr>
        <p:txBody>
          <a:bodyPr wrap="none" rtlCol="0">
            <a:spAutoFit/>
          </a:bodyPr>
          <a:lstStyle/>
          <a:p>
            <a:r>
              <a:rPr lang="en-US" sz="1700" b="1" dirty="0">
                <a:solidFill>
                  <a:srgbClr val="0070C0"/>
                </a:solidFill>
              </a:rPr>
              <a:t>63% expect increased spending </a:t>
            </a:r>
          </a:p>
        </p:txBody>
      </p:sp>
      <p:sp>
        <p:nvSpPr>
          <p:cNvPr id="15" name="TextBox 14">
            <a:extLst>
              <a:ext uri="{FF2B5EF4-FFF2-40B4-BE49-F238E27FC236}">
                <a16:creationId xmlns:a16="http://schemas.microsoft.com/office/drawing/2014/main" id="{A52AB4BB-98BE-46CC-B645-5460D5CE4DE0}"/>
              </a:ext>
            </a:extLst>
          </p:cNvPr>
          <p:cNvSpPr txBox="1"/>
          <p:nvPr/>
        </p:nvSpPr>
        <p:spPr>
          <a:xfrm>
            <a:off x="6925587" y="1550267"/>
            <a:ext cx="3551357" cy="338554"/>
          </a:xfrm>
          <a:prstGeom prst="rect">
            <a:avLst/>
          </a:prstGeom>
          <a:noFill/>
        </p:spPr>
        <p:txBody>
          <a:bodyPr wrap="none" rtlCol="0">
            <a:spAutoFit/>
          </a:bodyPr>
          <a:lstStyle/>
          <a:p>
            <a:r>
              <a:rPr lang="en-US" sz="1600" b="1" dirty="0">
                <a:solidFill>
                  <a:srgbClr val="0070C0"/>
                </a:solidFill>
              </a:rPr>
              <a:t>Average 25% increase in spending</a:t>
            </a:r>
          </a:p>
        </p:txBody>
      </p:sp>
      <p:sp>
        <p:nvSpPr>
          <p:cNvPr id="16" name="TextBox 15">
            <a:extLst>
              <a:ext uri="{FF2B5EF4-FFF2-40B4-BE49-F238E27FC236}">
                <a16:creationId xmlns:a16="http://schemas.microsoft.com/office/drawing/2014/main" id="{548DD75D-5A93-458E-93B0-65AEA5462305}"/>
              </a:ext>
            </a:extLst>
          </p:cNvPr>
          <p:cNvSpPr txBox="1"/>
          <p:nvPr/>
        </p:nvSpPr>
        <p:spPr>
          <a:xfrm>
            <a:off x="8816115" y="6459070"/>
            <a:ext cx="3044423" cy="230832"/>
          </a:xfrm>
          <a:prstGeom prst="rect">
            <a:avLst/>
          </a:prstGeom>
          <a:noFill/>
        </p:spPr>
        <p:txBody>
          <a:bodyPr wrap="none" rtlCol="0">
            <a:spAutoFit/>
          </a:bodyPr>
          <a:lstStyle/>
          <a:p>
            <a:r>
              <a:rPr lang="en-US" sz="900" dirty="0"/>
              <a:t>Source: https://hyperproof.io/it-compliance-benchmarks/</a:t>
            </a:r>
          </a:p>
        </p:txBody>
      </p:sp>
      <p:pic>
        <p:nvPicPr>
          <p:cNvPr id="5" name="Picture 4">
            <a:extLst>
              <a:ext uri="{FF2B5EF4-FFF2-40B4-BE49-F238E27FC236}">
                <a16:creationId xmlns:a16="http://schemas.microsoft.com/office/drawing/2014/main" id="{B6B56FB1-7DBB-0AFE-D02F-6D516BDD2D58}"/>
              </a:ext>
            </a:extLst>
          </p:cNvPr>
          <p:cNvPicPr>
            <a:picLocks noChangeAspect="1"/>
          </p:cNvPicPr>
          <p:nvPr/>
        </p:nvPicPr>
        <p:blipFill>
          <a:blip r:embed="rId2"/>
          <a:stretch>
            <a:fillRect/>
          </a:stretch>
        </p:blipFill>
        <p:spPr>
          <a:xfrm>
            <a:off x="6392454" y="2057184"/>
            <a:ext cx="4617624" cy="3744604"/>
          </a:xfrm>
          <a:prstGeom prst="rect">
            <a:avLst/>
          </a:prstGeom>
          <a:ln>
            <a:solidFill>
              <a:srgbClr val="0167C1"/>
            </a:solidFill>
          </a:ln>
        </p:spPr>
      </p:pic>
      <p:pic>
        <p:nvPicPr>
          <p:cNvPr id="9" name="Picture 8">
            <a:extLst>
              <a:ext uri="{FF2B5EF4-FFF2-40B4-BE49-F238E27FC236}">
                <a16:creationId xmlns:a16="http://schemas.microsoft.com/office/drawing/2014/main" id="{BEE4EECA-6E7D-6E10-C598-2AB1F11FD5A2}"/>
              </a:ext>
            </a:extLst>
          </p:cNvPr>
          <p:cNvPicPr>
            <a:picLocks noChangeAspect="1"/>
          </p:cNvPicPr>
          <p:nvPr/>
        </p:nvPicPr>
        <p:blipFill>
          <a:blip r:embed="rId3"/>
          <a:stretch>
            <a:fillRect/>
          </a:stretch>
        </p:blipFill>
        <p:spPr>
          <a:xfrm>
            <a:off x="642258" y="2192767"/>
            <a:ext cx="4973033" cy="3598433"/>
          </a:xfrm>
          <a:prstGeom prst="rect">
            <a:avLst/>
          </a:prstGeom>
          <a:ln>
            <a:solidFill>
              <a:srgbClr val="0167C1"/>
            </a:solidFill>
          </a:ln>
        </p:spPr>
      </p:pic>
    </p:spTree>
    <p:extLst>
      <p:ext uri="{BB962C8B-B14F-4D97-AF65-F5344CB8AC3E}">
        <p14:creationId xmlns:p14="http://schemas.microsoft.com/office/powerpoint/2010/main" val="2976218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15A8-8A0E-4679-81C2-1401546F5F68}"/>
              </a:ext>
            </a:extLst>
          </p:cNvPr>
          <p:cNvSpPr>
            <a:spLocks noGrp="1"/>
          </p:cNvSpPr>
          <p:nvPr>
            <p:ph type="title"/>
          </p:nvPr>
        </p:nvSpPr>
        <p:spPr/>
        <p:txBody>
          <a:bodyPr/>
          <a:lstStyle/>
          <a:p>
            <a:r>
              <a:rPr lang="en-US" dirty="0">
                <a:solidFill>
                  <a:schemeClr val="tx1"/>
                </a:solidFill>
                <a:latin typeface="Avenir LT Std 65 Medium" panose="020B0603020203020204" pitchFamily="34" charset="0"/>
              </a:rPr>
              <a:t>rest</a:t>
            </a:r>
            <a:r>
              <a:rPr lang="en-US" dirty="0">
                <a:solidFill>
                  <a:schemeClr val="accent1"/>
                </a:solidFill>
                <a:latin typeface="Avenir LT Std 65 Medium" panose="020B0603020203020204" pitchFamily="34" charset="0"/>
              </a:rPr>
              <a:t>o</a:t>
            </a:r>
            <a:r>
              <a:rPr lang="en-US" dirty="0">
                <a:solidFill>
                  <a:schemeClr val="tx1"/>
                </a:solidFill>
                <a:latin typeface="Avenir LT Std 65 Medium" panose="020B0603020203020204" pitchFamily="34" charset="0"/>
              </a:rPr>
              <a:t>r</a:t>
            </a:r>
            <a:r>
              <a:rPr lang="en-US" dirty="0">
                <a:solidFill>
                  <a:schemeClr val="accent1"/>
                </a:solidFill>
                <a:latin typeface="Avenir LT Std 65 Medium" panose="020B0603020203020204" pitchFamily="34" charset="0"/>
              </a:rPr>
              <a:t>Vault</a:t>
            </a:r>
            <a:r>
              <a:rPr lang="en-US" dirty="0"/>
              <a:t> redundant data centers</a:t>
            </a:r>
          </a:p>
        </p:txBody>
      </p:sp>
      <p:grpSp>
        <p:nvGrpSpPr>
          <p:cNvPr id="6" name="Group 5">
            <a:extLst>
              <a:ext uri="{FF2B5EF4-FFF2-40B4-BE49-F238E27FC236}">
                <a16:creationId xmlns:a16="http://schemas.microsoft.com/office/drawing/2014/main" id="{DF4C19BB-AEBD-43D3-8041-73926550FCAF}"/>
              </a:ext>
            </a:extLst>
          </p:cNvPr>
          <p:cNvGrpSpPr/>
          <p:nvPr/>
        </p:nvGrpSpPr>
        <p:grpSpPr>
          <a:xfrm>
            <a:off x="1911066" y="1097280"/>
            <a:ext cx="8621328" cy="5177790"/>
            <a:chOff x="1905000" y="429486"/>
            <a:chExt cx="8382000" cy="5034054"/>
          </a:xfrm>
        </p:grpSpPr>
        <p:pic>
          <p:nvPicPr>
            <p:cNvPr id="4" name="Picture 3">
              <a:extLst>
                <a:ext uri="{FF2B5EF4-FFF2-40B4-BE49-F238E27FC236}">
                  <a16:creationId xmlns:a16="http://schemas.microsoft.com/office/drawing/2014/main" id="{597AB330-2D13-4FA0-A23E-DBA7859719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63" b="21680"/>
            <a:stretch/>
          </p:blipFill>
          <p:spPr>
            <a:xfrm>
              <a:off x="1905000" y="429486"/>
              <a:ext cx="8382000" cy="4941715"/>
            </a:xfrm>
            <a:prstGeom prst="rect">
              <a:avLst/>
            </a:prstGeom>
          </p:spPr>
        </p:pic>
        <p:sp>
          <p:nvSpPr>
            <p:cNvPr id="5" name="Rectangle 4">
              <a:extLst>
                <a:ext uri="{FF2B5EF4-FFF2-40B4-BE49-F238E27FC236}">
                  <a16:creationId xmlns:a16="http://schemas.microsoft.com/office/drawing/2014/main" id="{C00C175E-7DD4-40FB-AC79-F18294552533}"/>
                </a:ext>
              </a:extLst>
            </p:cNvPr>
            <p:cNvSpPr/>
            <p:nvPr/>
          </p:nvSpPr>
          <p:spPr>
            <a:xfrm>
              <a:off x="3063239" y="4686300"/>
              <a:ext cx="1531620" cy="777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7851AFF-6092-488F-9769-6A6F244E9273}"/>
              </a:ext>
            </a:extLst>
          </p:cNvPr>
          <p:cNvSpPr/>
          <p:nvPr/>
        </p:nvSpPr>
        <p:spPr>
          <a:xfrm>
            <a:off x="1911066" y="1097280"/>
            <a:ext cx="8467374" cy="517779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B2979735-38FB-4E2C-8002-7E079252DA19}"/>
              </a:ext>
            </a:extLst>
          </p:cNvPr>
          <p:cNvCxnSpPr>
            <a:cxnSpLocks/>
          </p:cNvCxnSpPr>
          <p:nvPr/>
        </p:nvCxnSpPr>
        <p:spPr>
          <a:xfrm flipV="1">
            <a:off x="2868930" y="4061460"/>
            <a:ext cx="2004060" cy="133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1A6663-6149-498C-AE9B-9B74C8638EBB}"/>
              </a:ext>
            </a:extLst>
          </p:cNvPr>
          <p:cNvCxnSpPr>
            <a:cxnSpLocks/>
          </p:cNvCxnSpPr>
          <p:nvPr/>
        </p:nvCxnSpPr>
        <p:spPr>
          <a:xfrm flipV="1">
            <a:off x="5364480" y="3303134"/>
            <a:ext cx="3541395" cy="75832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E4E933A-CEFE-4A1C-81E7-877CC3B64184}"/>
              </a:ext>
            </a:extLst>
          </p:cNvPr>
          <p:cNvSpPr>
            <a:spLocks noGrp="1"/>
          </p:cNvSpPr>
          <p:nvPr>
            <p:ph type="body" sz="quarter" idx="10"/>
          </p:nvPr>
        </p:nvSpPr>
        <p:spPr/>
        <p:txBody>
          <a:bodyPr>
            <a:normAutofit/>
          </a:bodyPr>
          <a:lstStyle/>
          <a:p>
            <a:r>
              <a:rPr lang="en-US" dirty="0"/>
              <a:t>We maintain a redundant copy of all data in our network</a:t>
            </a:r>
          </a:p>
          <a:p>
            <a:pPr lvl="1"/>
            <a:r>
              <a:rPr lang="en-US" sz="2000" dirty="0">
                <a:solidFill>
                  <a:srgbClr val="FF0000"/>
                </a:solidFill>
              </a:rPr>
              <a:t>Cross verified, Auto corrected, Fingerprinted,</a:t>
            </a:r>
          </a:p>
          <a:p>
            <a:r>
              <a:rPr lang="en-US" dirty="0">
                <a:solidFill>
                  <a:srgbClr val="FF0000"/>
                </a:solidFill>
              </a:rPr>
              <a:t>How is client data protected from unauthorized access?</a:t>
            </a:r>
          </a:p>
        </p:txBody>
      </p:sp>
      <p:sp>
        <p:nvSpPr>
          <p:cNvPr id="10" name="TextBox 9">
            <a:extLst>
              <a:ext uri="{FF2B5EF4-FFF2-40B4-BE49-F238E27FC236}">
                <a16:creationId xmlns:a16="http://schemas.microsoft.com/office/drawing/2014/main" id="{1F93C0B8-C70D-46D7-A207-CDC3F0BF97FD}"/>
              </a:ext>
            </a:extLst>
          </p:cNvPr>
          <p:cNvSpPr txBox="1"/>
          <p:nvPr/>
        </p:nvSpPr>
        <p:spPr>
          <a:xfrm>
            <a:off x="2020165" y="4456603"/>
            <a:ext cx="1143262" cy="400110"/>
          </a:xfrm>
          <a:prstGeom prst="rect">
            <a:avLst/>
          </a:prstGeom>
          <a:noFill/>
        </p:spPr>
        <p:txBody>
          <a:bodyPr wrap="none" rtlCol="0">
            <a:spAutoFit/>
          </a:bodyPr>
          <a:lstStyle/>
          <a:p>
            <a:pPr algn="ctr"/>
            <a:r>
              <a:rPr lang="en-US" sz="1000" dirty="0"/>
              <a:t>SAN DIEGO, CA</a:t>
            </a:r>
          </a:p>
          <a:p>
            <a:pPr algn="ctr"/>
            <a:r>
              <a:rPr lang="en-US" sz="1000" dirty="0" err="1"/>
              <a:t>ScaleMetrix</a:t>
            </a:r>
            <a:endParaRPr lang="en-US" sz="1000" dirty="0"/>
          </a:p>
        </p:txBody>
      </p:sp>
      <p:sp>
        <p:nvSpPr>
          <p:cNvPr id="15" name="TextBox 14">
            <a:extLst>
              <a:ext uri="{FF2B5EF4-FFF2-40B4-BE49-F238E27FC236}">
                <a16:creationId xmlns:a16="http://schemas.microsoft.com/office/drawing/2014/main" id="{0DFA4C4D-AC64-4DCC-A90F-11257A23FF60}"/>
              </a:ext>
            </a:extLst>
          </p:cNvPr>
          <p:cNvSpPr txBox="1"/>
          <p:nvPr/>
        </p:nvSpPr>
        <p:spPr>
          <a:xfrm>
            <a:off x="8339771" y="3551185"/>
            <a:ext cx="1172116" cy="400110"/>
          </a:xfrm>
          <a:prstGeom prst="rect">
            <a:avLst/>
          </a:prstGeom>
          <a:noFill/>
        </p:spPr>
        <p:txBody>
          <a:bodyPr wrap="none" rtlCol="0">
            <a:spAutoFit/>
          </a:bodyPr>
          <a:lstStyle/>
          <a:p>
            <a:pPr algn="ctr"/>
            <a:r>
              <a:rPr lang="en-US" sz="1000" dirty="0"/>
              <a:t>ARLINGTON, VA</a:t>
            </a:r>
          </a:p>
          <a:p>
            <a:pPr algn="ctr"/>
            <a:r>
              <a:rPr lang="en-US" sz="1000" dirty="0"/>
              <a:t>Iron Mountain</a:t>
            </a:r>
          </a:p>
        </p:txBody>
      </p:sp>
      <p:sp>
        <p:nvSpPr>
          <p:cNvPr id="16" name="TextBox 15">
            <a:extLst>
              <a:ext uri="{FF2B5EF4-FFF2-40B4-BE49-F238E27FC236}">
                <a16:creationId xmlns:a16="http://schemas.microsoft.com/office/drawing/2014/main" id="{748AAD85-6422-4E0B-A4AF-4A6FC3FA1FDC}"/>
              </a:ext>
            </a:extLst>
          </p:cNvPr>
          <p:cNvSpPr txBox="1"/>
          <p:nvPr/>
        </p:nvSpPr>
        <p:spPr>
          <a:xfrm>
            <a:off x="4601605" y="4328024"/>
            <a:ext cx="994183" cy="400110"/>
          </a:xfrm>
          <a:prstGeom prst="rect">
            <a:avLst/>
          </a:prstGeom>
          <a:noFill/>
        </p:spPr>
        <p:txBody>
          <a:bodyPr wrap="none" rtlCol="0">
            <a:spAutoFit/>
          </a:bodyPr>
          <a:lstStyle/>
          <a:p>
            <a:pPr algn="ctr"/>
            <a:r>
              <a:rPr lang="en-US" sz="1000" dirty="0"/>
              <a:t>PHOENIX, AZ</a:t>
            </a:r>
          </a:p>
          <a:p>
            <a:pPr algn="ctr"/>
            <a:r>
              <a:rPr lang="en-US" sz="1000" dirty="0"/>
              <a:t>Iron Mountain</a:t>
            </a:r>
          </a:p>
        </p:txBody>
      </p:sp>
      <p:pic>
        <p:nvPicPr>
          <p:cNvPr id="17" name="Picture 16">
            <a:extLst>
              <a:ext uri="{FF2B5EF4-FFF2-40B4-BE49-F238E27FC236}">
                <a16:creationId xmlns:a16="http://schemas.microsoft.com/office/drawing/2014/main" id="{06AC6866-4356-47A2-9841-9DC53F672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033" y="3937829"/>
            <a:ext cx="807526" cy="518774"/>
          </a:xfrm>
          <a:prstGeom prst="rect">
            <a:avLst/>
          </a:prstGeom>
        </p:spPr>
      </p:pic>
      <p:pic>
        <p:nvPicPr>
          <p:cNvPr id="18" name="Picture 17">
            <a:extLst>
              <a:ext uri="{FF2B5EF4-FFF2-40B4-BE49-F238E27FC236}">
                <a16:creationId xmlns:a16="http://schemas.microsoft.com/office/drawing/2014/main" id="{A048B80B-A64C-4FA6-ABA9-1A88CBCE4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920" y="3802073"/>
            <a:ext cx="807526" cy="518774"/>
          </a:xfrm>
          <a:prstGeom prst="rect">
            <a:avLst/>
          </a:prstGeom>
        </p:spPr>
      </p:pic>
      <p:pic>
        <p:nvPicPr>
          <p:cNvPr id="19" name="Picture 18">
            <a:extLst>
              <a:ext uri="{FF2B5EF4-FFF2-40B4-BE49-F238E27FC236}">
                <a16:creationId xmlns:a16="http://schemas.microsoft.com/office/drawing/2014/main" id="{116FB01F-2E09-40D4-A56B-C80DA410D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2153" y="3036570"/>
            <a:ext cx="807526" cy="518774"/>
          </a:xfrm>
          <a:prstGeom prst="rect">
            <a:avLst/>
          </a:prstGeom>
        </p:spPr>
      </p:pic>
    </p:spTree>
    <p:extLst>
      <p:ext uri="{BB962C8B-B14F-4D97-AF65-F5344CB8AC3E}">
        <p14:creationId xmlns:p14="http://schemas.microsoft.com/office/powerpoint/2010/main" val="10695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002131" y="1514132"/>
            <a:ext cx="3138375" cy="2012757"/>
          </a:xfrm>
          <a:prstGeom prst="rect">
            <a:avLst/>
          </a:prstGeom>
        </p:spPr>
      </p:pic>
      <p:sp>
        <p:nvSpPr>
          <p:cNvPr id="126" name="Rounded Rectangle 125"/>
          <p:cNvSpPr/>
          <p:nvPr/>
        </p:nvSpPr>
        <p:spPr>
          <a:xfrm>
            <a:off x="4103383" y="2120686"/>
            <a:ext cx="1761124" cy="2094247"/>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C2FCB6F1-27EA-4037-A936-0093DA62AAC4}"/>
              </a:ext>
            </a:extLst>
          </p:cNvPr>
          <p:cNvSpPr txBox="1"/>
          <p:nvPr/>
        </p:nvSpPr>
        <p:spPr>
          <a:xfrm>
            <a:off x="9617497" y="3686634"/>
            <a:ext cx="607859" cy="246221"/>
          </a:xfrm>
          <a:prstGeom prst="rect">
            <a:avLst/>
          </a:prstGeom>
          <a:noFill/>
        </p:spPr>
        <p:txBody>
          <a:bodyPr wrap="none" rtlCol="0">
            <a:spAutoFit/>
          </a:bodyPr>
          <a:lstStyle/>
          <a:p>
            <a:r>
              <a:rPr lang="en-US" sz="1000" dirty="0">
                <a:latin typeface="Avenir LT Std 65 Medium" panose="020B0603020203020204" pitchFamily="34" charset="0"/>
              </a:rPr>
              <a:t>DEVOPS</a:t>
            </a:r>
            <a:endParaRPr lang="en-US" sz="1200" dirty="0">
              <a:latin typeface="Avenir LT Std 65 Medium" panose="020B0603020203020204" pitchFamily="34" charset="0"/>
            </a:endParaRPr>
          </a:p>
        </p:txBody>
      </p:sp>
      <p:sp>
        <p:nvSpPr>
          <p:cNvPr id="90" name="TextBox 89">
            <a:extLst>
              <a:ext uri="{FF2B5EF4-FFF2-40B4-BE49-F238E27FC236}">
                <a16:creationId xmlns:a16="http://schemas.microsoft.com/office/drawing/2014/main" id="{EF7BDEA6-C777-4865-8B75-93F96C9A656D}"/>
              </a:ext>
            </a:extLst>
          </p:cNvPr>
          <p:cNvSpPr txBox="1"/>
          <p:nvPr/>
        </p:nvSpPr>
        <p:spPr>
          <a:xfrm>
            <a:off x="10192858" y="3686634"/>
            <a:ext cx="753732" cy="246221"/>
          </a:xfrm>
          <a:prstGeom prst="rect">
            <a:avLst/>
          </a:prstGeom>
          <a:noFill/>
        </p:spPr>
        <p:txBody>
          <a:bodyPr wrap="none" rtlCol="0">
            <a:spAutoFit/>
          </a:bodyPr>
          <a:lstStyle/>
          <a:p>
            <a:pPr algn="ctr"/>
            <a:r>
              <a:rPr lang="en-US" sz="1000" dirty="0">
                <a:latin typeface="Avenir LT Std 65 Medium" panose="020B0603020203020204" pitchFamily="34" charset="0"/>
              </a:rPr>
              <a:t>SharePoint</a:t>
            </a:r>
          </a:p>
        </p:txBody>
      </p:sp>
      <p:sp>
        <p:nvSpPr>
          <p:cNvPr id="91" name="Content Placeholder 4">
            <a:extLst>
              <a:ext uri="{FF2B5EF4-FFF2-40B4-BE49-F238E27FC236}">
                <a16:creationId xmlns:a16="http://schemas.microsoft.com/office/drawing/2014/main" id="{D8C8679B-26AB-4E00-9E4A-6E40160B3FC1}"/>
              </a:ext>
            </a:extLst>
          </p:cNvPr>
          <p:cNvSpPr txBox="1">
            <a:spLocks/>
          </p:cNvSpPr>
          <p:nvPr/>
        </p:nvSpPr>
        <p:spPr>
          <a:xfrm>
            <a:off x="6811936" y="1227851"/>
            <a:ext cx="2623739"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DELIVER</a:t>
            </a:r>
          </a:p>
        </p:txBody>
      </p:sp>
      <p:sp>
        <p:nvSpPr>
          <p:cNvPr id="104" name="TextBox 103">
            <a:extLst>
              <a:ext uri="{FF2B5EF4-FFF2-40B4-BE49-F238E27FC236}">
                <a16:creationId xmlns:a16="http://schemas.microsoft.com/office/drawing/2014/main" id="{8306E84D-E114-413D-9017-D5C6105AA2EE}"/>
              </a:ext>
            </a:extLst>
          </p:cNvPr>
          <p:cNvSpPr txBox="1"/>
          <p:nvPr/>
        </p:nvSpPr>
        <p:spPr>
          <a:xfrm>
            <a:off x="8846594" y="3686634"/>
            <a:ext cx="801823" cy="246221"/>
          </a:xfrm>
          <a:prstGeom prst="rect">
            <a:avLst/>
          </a:prstGeom>
          <a:noFill/>
        </p:spPr>
        <p:txBody>
          <a:bodyPr wrap="none" rtlCol="0">
            <a:spAutoFit/>
          </a:bodyPr>
          <a:lstStyle/>
          <a:p>
            <a:r>
              <a:rPr lang="en-US" sz="1000" dirty="0">
                <a:latin typeface="Avenir LT Std 65 Medium" panose="020B0603020203020204" pitchFamily="34" charset="0"/>
              </a:rPr>
              <a:t>TRAINING</a:t>
            </a:r>
          </a:p>
        </p:txBody>
      </p:sp>
      <p:sp>
        <p:nvSpPr>
          <p:cNvPr id="84" name="Rounded Rectangle 40">
            <a:extLst>
              <a:ext uri="{FF2B5EF4-FFF2-40B4-BE49-F238E27FC236}">
                <a16:creationId xmlns:a16="http://schemas.microsoft.com/office/drawing/2014/main" id="{8E2B205C-B2D1-47CD-8D7D-42EDA8493208}"/>
              </a:ext>
            </a:extLst>
          </p:cNvPr>
          <p:cNvSpPr/>
          <p:nvPr/>
        </p:nvSpPr>
        <p:spPr>
          <a:xfrm>
            <a:off x="7265876" y="1143001"/>
            <a:ext cx="4292140" cy="3453790"/>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4101360" y="4309153"/>
            <a:ext cx="1761124" cy="1498349"/>
          </a:xfrm>
          <a:prstGeom prst="roundRect">
            <a:avLst/>
          </a:prstGeom>
          <a:solidFill>
            <a:schemeClr val="accent1">
              <a:lumMod val="20000"/>
              <a:lumOff val="80000"/>
            </a:schemeClr>
          </a:solid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Autofit/>
          </a:bodyPr>
          <a:lstStyle/>
          <a:p>
            <a:r>
              <a:rPr lang="en-US" sz="3600" dirty="0">
                <a:latin typeface="Avenir LT Std 65 Medium" panose="020B0603020203020204" pitchFamily="34" charset="0"/>
              </a:rPr>
              <a:t>Storage challenges facing ECM customers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0744" y="3266145"/>
            <a:ext cx="366523" cy="37318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1841" y="3266145"/>
            <a:ext cx="366523" cy="373187"/>
          </a:xfrm>
          <a:prstGeom prst="rect">
            <a:avLst/>
          </a:prstGeom>
        </p:spPr>
      </p:pic>
      <p:cxnSp>
        <p:nvCxnSpPr>
          <p:cNvPr id="37" name="Straight Connector 36"/>
          <p:cNvCxnSpPr/>
          <p:nvPr/>
        </p:nvCxnSpPr>
        <p:spPr>
          <a:xfrm>
            <a:off x="3136634" y="3480935"/>
            <a:ext cx="923525" cy="444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4314" y="3294341"/>
            <a:ext cx="366523" cy="373187"/>
          </a:xfrm>
          <a:prstGeom prst="rect">
            <a:avLst/>
          </a:prstGeom>
        </p:spPr>
      </p:pic>
      <p:sp>
        <p:nvSpPr>
          <p:cNvPr id="74"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88378" y="2135214"/>
            <a:ext cx="925131" cy="2610166"/>
            <a:chOff x="-1208109" y="2149926"/>
            <a:chExt cx="925131" cy="2610166"/>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sp>
        <p:nvSpPr>
          <p:cNvPr id="67" name="Content Placeholder 4">
            <a:extLst>
              <a:ext uri="{FF2B5EF4-FFF2-40B4-BE49-F238E27FC236}">
                <a16:creationId xmlns:a16="http://schemas.microsoft.com/office/drawing/2014/main" id="{29573DAF-5436-485F-9307-145D84E1A6F2}"/>
              </a:ext>
            </a:extLst>
          </p:cNvPr>
          <p:cNvSpPr txBox="1">
            <a:spLocks/>
          </p:cNvSpPr>
          <p:nvPr/>
        </p:nvSpPr>
        <p:spPr>
          <a:xfrm>
            <a:off x="16429" y="1201139"/>
            <a:ext cx="2013637"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chemeClr val="tx2">
                    <a:lumMod val="60000"/>
                    <a:lumOff val="40000"/>
                  </a:schemeClr>
                </a:solidFill>
                <a:latin typeface="Avenir LT Std 55 Roman" panose="020B0703020203020204" pitchFamily="34" charset="0"/>
              </a:rPr>
              <a:t>CAPTURE</a:t>
            </a:r>
          </a:p>
        </p:txBody>
      </p:sp>
      <p:sp>
        <p:nvSpPr>
          <p:cNvPr id="2"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a:stCxn id="53" idx="3"/>
          </p:cNvCxnSpPr>
          <p:nvPr/>
        </p:nvCxnSpPr>
        <p:spPr>
          <a:xfrm>
            <a:off x="1505037" y="2428254"/>
            <a:ext cx="735240" cy="77375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5" idx="3"/>
          </p:cNvCxnSpPr>
          <p:nvPr/>
        </p:nvCxnSpPr>
        <p:spPr>
          <a:xfrm flipV="1">
            <a:off x="1461312" y="3432535"/>
            <a:ext cx="724775" cy="1"/>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1505037" y="3576966"/>
            <a:ext cx="716167" cy="797658"/>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8" name="Picture 1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643" y="3486616"/>
            <a:ext cx="366523" cy="373187"/>
          </a:xfrm>
          <a:prstGeom prst="rect">
            <a:avLst/>
          </a:prstGeom>
        </p:spPr>
      </p:pic>
      <p:pic>
        <p:nvPicPr>
          <p:cNvPr id="129" name="Picture 1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892" y="3478859"/>
            <a:ext cx="366523" cy="373187"/>
          </a:xfrm>
          <a:prstGeom prst="rect">
            <a:avLst/>
          </a:prstGeom>
        </p:spPr>
      </p:pic>
      <p:pic>
        <p:nvPicPr>
          <p:cNvPr id="131" name="Picture 1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5453" y="3490607"/>
            <a:ext cx="366523" cy="373187"/>
          </a:xfrm>
          <a:prstGeom prst="rect">
            <a:avLst/>
          </a:prstGeom>
        </p:spPr>
      </p:pic>
      <p:sp>
        <p:nvSpPr>
          <p:cNvPr id="18" name="Rounded Rectangle 17"/>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0759" y="2855284"/>
            <a:ext cx="925427" cy="1141060"/>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435" y="2238056"/>
            <a:ext cx="373602" cy="380395"/>
          </a:xfrm>
          <a:prstGeom prst="rect">
            <a:avLst/>
          </a:prstGeom>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232" y="4214933"/>
            <a:ext cx="373602" cy="380395"/>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710" y="3242338"/>
            <a:ext cx="373602" cy="380395"/>
          </a:xfrm>
          <a:prstGeom prst="rect">
            <a:avLst/>
          </a:prstGeom>
        </p:spPr>
      </p:pic>
      <p:sp>
        <p:nvSpPr>
          <p:cNvPr id="92" name="Content Placeholder 4">
            <a:extLst>
              <a:ext uri="{FF2B5EF4-FFF2-40B4-BE49-F238E27FC236}">
                <a16:creationId xmlns:a16="http://schemas.microsoft.com/office/drawing/2014/main" id="{689265CA-F392-4EAC-B808-534466F95BDF}"/>
              </a:ext>
            </a:extLst>
          </p:cNvPr>
          <p:cNvSpPr txBox="1">
            <a:spLocks/>
          </p:cNvSpPr>
          <p:nvPr/>
        </p:nvSpPr>
        <p:spPr>
          <a:xfrm>
            <a:off x="1800723" y="2249944"/>
            <a:ext cx="2013637"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STORE</a:t>
            </a:r>
          </a:p>
        </p:txBody>
      </p:sp>
      <p:sp>
        <p:nvSpPr>
          <p:cNvPr id="107" name="TextBox 106">
            <a:extLst>
              <a:ext uri="{FF2B5EF4-FFF2-40B4-BE49-F238E27FC236}">
                <a16:creationId xmlns:a16="http://schemas.microsoft.com/office/drawing/2014/main" id="{94B40C6D-075F-48A8-92D3-54B286382E4A}"/>
              </a:ext>
            </a:extLst>
          </p:cNvPr>
          <p:cNvSpPr txBox="1"/>
          <p:nvPr/>
        </p:nvSpPr>
        <p:spPr>
          <a:xfrm>
            <a:off x="8241261" y="3686634"/>
            <a:ext cx="745717" cy="261610"/>
          </a:xfrm>
          <a:prstGeom prst="rect">
            <a:avLst/>
          </a:prstGeom>
          <a:noFill/>
        </p:spPr>
        <p:txBody>
          <a:bodyPr wrap="none" rtlCol="0">
            <a:spAutoFit/>
          </a:bodyPr>
          <a:lstStyle/>
          <a:p>
            <a:r>
              <a:rPr lang="en-US" sz="1050" dirty="0">
                <a:latin typeface="Avenir LT Std 65 Medium" panose="020B0603020203020204" pitchFamily="34" charset="0"/>
              </a:rPr>
              <a:t>BACKUP</a:t>
            </a:r>
          </a:p>
        </p:txBody>
      </p:sp>
      <p:pic>
        <p:nvPicPr>
          <p:cNvPr id="110" name="Picture 109">
            <a:extLst>
              <a:ext uri="{FF2B5EF4-FFF2-40B4-BE49-F238E27FC236}">
                <a16:creationId xmlns:a16="http://schemas.microsoft.com/office/drawing/2014/main" id="{56533568-617A-40BC-96AE-F55AFB1F81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97282" y="3105549"/>
            <a:ext cx="424960" cy="523980"/>
          </a:xfrm>
          <a:prstGeom prst="rect">
            <a:avLst/>
          </a:prstGeom>
        </p:spPr>
      </p:pic>
      <p:sp>
        <p:nvSpPr>
          <p:cNvPr id="114" name="Content Placeholder 4">
            <a:extLst>
              <a:ext uri="{FF2B5EF4-FFF2-40B4-BE49-F238E27FC236}">
                <a16:creationId xmlns:a16="http://schemas.microsoft.com/office/drawing/2014/main" id="{31D2C4D0-1702-40D2-9532-AD39E28127E5}"/>
              </a:ext>
            </a:extLst>
          </p:cNvPr>
          <p:cNvSpPr txBox="1">
            <a:spLocks/>
          </p:cNvSpPr>
          <p:nvPr/>
        </p:nvSpPr>
        <p:spPr>
          <a:xfrm>
            <a:off x="4117688" y="2249944"/>
            <a:ext cx="174834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chemeClr val="tx1">
                    <a:lumMod val="65000"/>
                    <a:lumOff val="35000"/>
                  </a:schemeClr>
                </a:solidFill>
                <a:latin typeface="Avenir LT Std 55 Roman" panose="020B0703020203020204" pitchFamily="34" charset="0"/>
              </a:rPr>
              <a:t>MANAGE</a:t>
            </a:r>
          </a:p>
        </p:txBody>
      </p:sp>
      <p:sp>
        <p:nvSpPr>
          <p:cNvPr id="115" name="Content Placeholder 4">
            <a:extLst>
              <a:ext uri="{FF2B5EF4-FFF2-40B4-BE49-F238E27FC236}">
                <a16:creationId xmlns:a16="http://schemas.microsoft.com/office/drawing/2014/main" id="{7995B77F-1FB8-4B72-B7A7-F6009F34AFE8}"/>
              </a:ext>
            </a:extLst>
          </p:cNvPr>
          <p:cNvSpPr txBox="1">
            <a:spLocks/>
          </p:cNvSpPr>
          <p:nvPr/>
        </p:nvSpPr>
        <p:spPr>
          <a:xfrm>
            <a:off x="4087657" y="4383783"/>
            <a:ext cx="174834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PRESERVE</a:t>
            </a:r>
          </a:p>
        </p:txBody>
      </p:sp>
      <p:cxnSp>
        <p:nvCxnSpPr>
          <p:cNvPr id="28" name="Straight Connector 27">
            <a:extLst>
              <a:ext uri="{FF2B5EF4-FFF2-40B4-BE49-F238E27FC236}">
                <a16:creationId xmlns:a16="http://schemas.microsoft.com/office/drawing/2014/main" id="{EAC8566D-0B7A-409B-BBF4-AB94B61050B1}"/>
              </a:ext>
            </a:extLst>
          </p:cNvPr>
          <p:cNvCxnSpPr>
            <a:cxnSpLocks/>
          </p:cNvCxnSpPr>
          <p:nvPr/>
        </p:nvCxnSpPr>
        <p:spPr>
          <a:xfrm>
            <a:off x="4934796" y="4856622"/>
            <a:ext cx="0" cy="590401"/>
          </a:xfrm>
          <a:prstGeom prst="line">
            <a:avLst/>
          </a:prstGeom>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56533568-617A-40BC-96AE-F55AFB1F81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4913" y="3107821"/>
            <a:ext cx="424960" cy="523980"/>
          </a:xfrm>
          <a:prstGeom prst="rect">
            <a:avLst/>
          </a:prstGeom>
        </p:spPr>
      </p:pic>
      <p:pic>
        <p:nvPicPr>
          <p:cNvPr id="57" name="Picture 56">
            <a:extLst>
              <a:ext uri="{FF2B5EF4-FFF2-40B4-BE49-F238E27FC236}">
                <a16:creationId xmlns:a16="http://schemas.microsoft.com/office/drawing/2014/main" id="{56533568-617A-40BC-96AE-F55AFB1F81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92544" y="3106861"/>
            <a:ext cx="424960" cy="523980"/>
          </a:xfrm>
          <a:prstGeom prst="rect">
            <a:avLst/>
          </a:prstGeom>
        </p:spPr>
      </p:pic>
      <p:pic>
        <p:nvPicPr>
          <p:cNvPr id="58" name="Picture 57">
            <a:extLst>
              <a:ext uri="{FF2B5EF4-FFF2-40B4-BE49-F238E27FC236}">
                <a16:creationId xmlns:a16="http://schemas.microsoft.com/office/drawing/2014/main" id="{56533568-617A-40BC-96AE-F55AFB1F81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40174" y="3109519"/>
            <a:ext cx="424960" cy="523980"/>
          </a:xfrm>
          <a:prstGeom prst="rect">
            <a:avLst/>
          </a:prstGeom>
        </p:spPr>
      </p:pic>
      <p:pic>
        <p:nvPicPr>
          <p:cNvPr id="71" name="Picture 7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64317" y="4994711"/>
            <a:ext cx="658237" cy="422152"/>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85974" y="4965677"/>
            <a:ext cx="531411" cy="514630"/>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9036" y="2910424"/>
            <a:ext cx="1523171" cy="935491"/>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26372" y="4019863"/>
            <a:ext cx="366779" cy="366779"/>
          </a:xfrm>
          <a:prstGeom prst="rect">
            <a:avLst/>
          </a:prstGeom>
        </p:spPr>
      </p:pic>
      <p:pic>
        <p:nvPicPr>
          <p:cNvPr id="72" name="Picture 7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60411" y="4019863"/>
            <a:ext cx="366779" cy="366779"/>
          </a:xfrm>
          <a:prstGeom prst="rect">
            <a:avLst/>
          </a:prstGeom>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94450" y="4018466"/>
            <a:ext cx="366779" cy="366779"/>
          </a:xfrm>
          <a:prstGeom prst="rect">
            <a:avLst/>
          </a:prstGeom>
        </p:spPr>
      </p:pic>
      <p:pic>
        <p:nvPicPr>
          <p:cNvPr id="75" name="Picture 7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69264" y="4011067"/>
            <a:ext cx="366779" cy="366779"/>
          </a:xfrm>
          <a:prstGeom prst="rect">
            <a:avLst/>
          </a:prstGeom>
        </p:spPr>
      </p:pic>
      <p:cxnSp>
        <p:nvCxnSpPr>
          <p:cNvPr id="59" name="Straight Connector 58">
            <a:extLst>
              <a:ext uri="{FF2B5EF4-FFF2-40B4-BE49-F238E27FC236}">
                <a16:creationId xmlns:a16="http://schemas.microsoft.com/office/drawing/2014/main" id="{5A7046A8-5032-4239-92EC-EEF6DDDC6E66}"/>
              </a:ext>
            </a:extLst>
          </p:cNvPr>
          <p:cNvCxnSpPr>
            <a:cxnSpLocks/>
          </p:cNvCxnSpPr>
          <p:nvPr/>
        </p:nvCxnSpPr>
        <p:spPr>
          <a:xfrm>
            <a:off x="5890277" y="3487937"/>
            <a:ext cx="2450986" cy="0"/>
          </a:xfrm>
          <a:prstGeom prst="line">
            <a:avLst/>
          </a:prstGeom>
          <a:ln w="1270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A06279-A436-4D95-AEF5-C61C7DE608B6}"/>
              </a:ext>
            </a:extLst>
          </p:cNvPr>
          <p:cNvSpPr txBox="1"/>
          <p:nvPr/>
        </p:nvSpPr>
        <p:spPr>
          <a:xfrm>
            <a:off x="7591647" y="4845360"/>
            <a:ext cx="3104632" cy="1249701"/>
          </a:xfrm>
          <a:prstGeom prst="rect">
            <a:avLst/>
          </a:prstGeom>
          <a:noFill/>
        </p:spPr>
        <p:txBody>
          <a:bodyPr wrap="none" rtlCol="0">
            <a:spAutoFit/>
          </a:bodyPr>
          <a:lstStyle/>
          <a:p>
            <a:pPr marL="285750" indent="-285750">
              <a:lnSpc>
                <a:spcPts val="1800"/>
              </a:lnSpc>
              <a:buFont typeface="Arial" panose="020B0604020202020204" pitchFamily="34" charset="0"/>
              <a:buChar char="•"/>
            </a:pPr>
            <a:r>
              <a:rPr lang="en-US" dirty="0">
                <a:solidFill>
                  <a:srgbClr val="0167C1"/>
                </a:solidFill>
              </a:rPr>
              <a:t>80% of data is inactive</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Local storage being wasted</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Cloud copies very expensive</a:t>
            </a:r>
          </a:p>
        </p:txBody>
      </p:sp>
      <p:sp>
        <p:nvSpPr>
          <p:cNvPr id="5" name="Rectangle 4">
            <a:extLst>
              <a:ext uri="{FF2B5EF4-FFF2-40B4-BE49-F238E27FC236}">
                <a16:creationId xmlns:a16="http://schemas.microsoft.com/office/drawing/2014/main" id="{2CBCEB8F-C43D-4913-98A3-0F240CE5606C}"/>
              </a:ext>
            </a:extLst>
          </p:cNvPr>
          <p:cNvSpPr/>
          <p:nvPr/>
        </p:nvSpPr>
        <p:spPr>
          <a:xfrm>
            <a:off x="8754622"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0" name="Rectangle 59">
            <a:extLst>
              <a:ext uri="{FF2B5EF4-FFF2-40B4-BE49-F238E27FC236}">
                <a16:creationId xmlns:a16="http://schemas.microsoft.com/office/drawing/2014/main" id="{33E4B61F-E7AD-4A37-B5EA-AFFD5FE61E91}"/>
              </a:ext>
            </a:extLst>
          </p:cNvPr>
          <p:cNvSpPr/>
          <p:nvPr/>
        </p:nvSpPr>
        <p:spPr>
          <a:xfrm>
            <a:off x="9106255"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1" name="Rectangle 60">
            <a:extLst>
              <a:ext uri="{FF2B5EF4-FFF2-40B4-BE49-F238E27FC236}">
                <a16:creationId xmlns:a16="http://schemas.microsoft.com/office/drawing/2014/main" id="{EBF72ADA-89C6-414A-8FA0-B164710D3EFB}"/>
              </a:ext>
            </a:extLst>
          </p:cNvPr>
          <p:cNvSpPr/>
          <p:nvPr/>
        </p:nvSpPr>
        <p:spPr>
          <a:xfrm>
            <a:off x="9457888"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2" name="Rectangle 61">
            <a:extLst>
              <a:ext uri="{FF2B5EF4-FFF2-40B4-BE49-F238E27FC236}">
                <a16:creationId xmlns:a16="http://schemas.microsoft.com/office/drawing/2014/main" id="{D394AE81-50B4-4378-A440-9006A41BE16B}"/>
              </a:ext>
            </a:extLst>
          </p:cNvPr>
          <p:cNvSpPr/>
          <p:nvPr/>
        </p:nvSpPr>
        <p:spPr>
          <a:xfrm>
            <a:off x="9809521"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3" name="Rectangle 62">
            <a:extLst>
              <a:ext uri="{FF2B5EF4-FFF2-40B4-BE49-F238E27FC236}">
                <a16:creationId xmlns:a16="http://schemas.microsoft.com/office/drawing/2014/main" id="{30A922A7-E6C2-4EB3-8676-AA4CEDBBBD09}"/>
              </a:ext>
            </a:extLst>
          </p:cNvPr>
          <p:cNvSpPr/>
          <p:nvPr/>
        </p:nvSpPr>
        <p:spPr>
          <a:xfrm>
            <a:off x="10190737"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272980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375E-6 3.33333E-6 L 0.12097 0.1655 " pathEditMode="relative" rAng="0" ptsTypes="AA">
                                      <p:cBhvr>
                                        <p:cTn id="6" dur="1100" fill="hold"/>
                                        <p:tgtEl>
                                          <p:spTgt spid="53"/>
                                        </p:tgtEl>
                                        <p:attrNameLst>
                                          <p:attrName>ppt_x</p:attrName>
                                          <p:attrName>ppt_y</p:attrName>
                                        </p:attrNameLst>
                                      </p:cBhvr>
                                      <p:rCtr x="6003" y="8264"/>
                                    </p:animMotion>
                                  </p:childTnLst>
                                </p:cTn>
                              </p:par>
                              <p:par>
                                <p:cTn id="7" presetID="10" presetClass="exit" presetSubtype="0" fill="hold" nodeType="withEffect">
                                  <p:stCondLst>
                                    <p:cond delay="0"/>
                                  </p:stCondLst>
                                  <p:childTnLst>
                                    <p:animEffect transition="out" filter="fade">
                                      <p:cBhvr>
                                        <p:cTn id="8" dur="500"/>
                                        <p:tgtEl>
                                          <p:spTgt spid="64"/>
                                        </p:tgtEl>
                                      </p:cBhvr>
                                    </p:animEffect>
                                    <p:set>
                                      <p:cBhvr>
                                        <p:cTn id="9" dur="1" fill="hold">
                                          <p:stCondLst>
                                            <p:cond delay="499"/>
                                          </p:stCondLst>
                                        </p:cTn>
                                        <p:tgtEl>
                                          <p:spTgt spid="64"/>
                                        </p:tgtEl>
                                        <p:attrNameLst>
                                          <p:attrName>style.visibility</p:attrName>
                                        </p:attrNameLst>
                                      </p:cBhvr>
                                      <p:to>
                                        <p:strVal val="hidden"/>
                                      </p:to>
                                    </p:set>
                                  </p:childTnLst>
                                </p:cTn>
                              </p:par>
                            </p:childTnLst>
                          </p:cTn>
                        </p:par>
                        <p:par>
                          <p:cTn id="10" fill="hold">
                            <p:stCondLst>
                              <p:cond delay="1100"/>
                            </p:stCondLst>
                            <p:childTnLst>
                              <p:par>
                                <p:cTn id="11" presetID="42" presetClass="path" presetSubtype="0" accel="50000" decel="50000" fill="hold" nodeType="afterEffect">
                                  <p:stCondLst>
                                    <p:cond delay="0"/>
                                  </p:stCondLst>
                                  <p:childTnLst>
                                    <p:animMotion origin="layout" path="M 2.70833E-6 -2.96296E-6 L 0.13698 0.00371 " pathEditMode="relative" rAng="0" ptsTypes="AA">
                                      <p:cBhvr>
                                        <p:cTn id="12" dur="1100" fill="hold"/>
                                        <p:tgtEl>
                                          <p:spTgt spid="55"/>
                                        </p:tgtEl>
                                        <p:attrNameLst>
                                          <p:attrName>ppt_x</p:attrName>
                                          <p:attrName>ppt_y</p:attrName>
                                        </p:attrNameLst>
                                      </p:cBhvr>
                                      <p:rCtr x="6849" y="185"/>
                                    </p:animMotion>
                                  </p:childTnLst>
                                </p:cTn>
                              </p:par>
                              <p:par>
                                <p:cTn id="13" presetID="10" presetClass="exit" presetSubtype="0" fill="hold" nodeType="with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childTnLst>
                          </p:cTn>
                        </p:par>
                        <p:par>
                          <p:cTn id="16" fill="hold">
                            <p:stCondLst>
                              <p:cond delay="2200"/>
                            </p:stCondLst>
                            <p:childTnLst>
                              <p:par>
                                <p:cTn id="17" presetID="42" presetClass="path" presetSubtype="0" accel="50000" decel="50000" fill="hold" nodeType="afterEffect">
                                  <p:stCondLst>
                                    <p:cond delay="0"/>
                                  </p:stCondLst>
                                  <p:childTnLst>
                                    <p:animMotion origin="layout" path="M 1.66667E-6 2.96296E-6 L 0.11537 -0.16435 " pathEditMode="relative" rAng="0" ptsTypes="AA">
                                      <p:cBhvr>
                                        <p:cTn id="18" dur="1000" fill="hold"/>
                                        <p:tgtEl>
                                          <p:spTgt spid="54"/>
                                        </p:tgtEl>
                                        <p:attrNameLst>
                                          <p:attrName>ppt_x</p:attrName>
                                          <p:attrName>ppt_y</p:attrName>
                                        </p:attrNameLst>
                                      </p:cBhvr>
                                      <p:rCtr x="5846" y="-8264"/>
                                    </p:animMotion>
                                  </p:childTnLst>
                                </p:cTn>
                              </p:par>
                              <p:par>
                                <p:cTn id="19" presetID="10" presetClass="exit" presetSubtype="0" fill="hold" nodeType="withEffect">
                                  <p:stCondLst>
                                    <p:cond delay="0"/>
                                  </p:stCondLst>
                                  <p:childTnLst>
                                    <p:animEffect transition="out" filter="fade">
                                      <p:cBhvr>
                                        <p:cTn id="20" dur="500"/>
                                        <p:tgtEl>
                                          <p:spTgt spid="137"/>
                                        </p:tgtEl>
                                      </p:cBhvr>
                                    </p:animEffect>
                                    <p:set>
                                      <p:cBhvr>
                                        <p:cTn id="21" dur="1" fill="hold">
                                          <p:stCondLst>
                                            <p:cond delay="499"/>
                                          </p:stCondLst>
                                        </p:cTn>
                                        <p:tgtEl>
                                          <p:spTgt spid="137"/>
                                        </p:tgtEl>
                                        <p:attrNameLst>
                                          <p:attrName>style.visibility</p:attrName>
                                        </p:attrNameLst>
                                      </p:cBhvr>
                                      <p:to>
                                        <p:strVal val="hidden"/>
                                      </p:to>
                                    </p:set>
                                  </p:childTnLst>
                                </p:cTn>
                              </p:par>
                            </p:childTnLst>
                          </p:cTn>
                        </p:par>
                        <p:par>
                          <p:cTn id="22" fill="hold">
                            <p:stCondLst>
                              <p:cond delay="3200"/>
                            </p:stCondLst>
                            <p:childTnLst>
                              <p:par>
                                <p:cTn id="23" presetID="10" presetClass="entr" presetSubtype="0" fill="hold"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250"/>
                                        <p:tgtEl>
                                          <p:spTgt spid="1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3700"/>
                            </p:stCondLst>
                            <p:childTnLst>
                              <p:par>
                                <p:cTn id="30" presetID="10" presetClass="entr" presetSubtype="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250"/>
                                        <p:tgtEl>
                                          <p:spTgt spid="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42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25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par>
                          <p:cTn id="43" fill="hold">
                            <p:stCondLst>
                              <p:cond delay="4700"/>
                            </p:stCondLst>
                            <p:childTnLst>
                              <p:par>
                                <p:cTn id="44" presetID="10" presetClass="entr" presetSubtype="0"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25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0" grpId="0"/>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15A8-8A0E-4679-81C2-1401546F5F68}"/>
              </a:ext>
            </a:extLst>
          </p:cNvPr>
          <p:cNvSpPr>
            <a:spLocks noGrp="1"/>
          </p:cNvSpPr>
          <p:nvPr>
            <p:ph type="ctrTitle"/>
          </p:nvPr>
        </p:nvSpPr>
        <p:spPr/>
        <p:txBody>
          <a:bodyPr/>
          <a:lstStyle/>
          <a:p>
            <a:r>
              <a:rPr lang="en-US" dirty="0"/>
              <a:t>How does </a:t>
            </a:r>
            <a:r>
              <a:rPr lang="en-US" dirty="0">
                <a:solidFill>
                  <a:srgbClr val="0167C1"/>
                </a:solidFill>
              </a:rPr>
              <a:t>restorVault </a:t>
            </a:r>
            <a:br>
              <a:rPr lang="en-US" dirty="0">
                <a:solidFill>
                  <a:srgbClr val="0167C1"/>
                </a:solidFill>
              </a:rPr>
            </a:br>
            <a:r>
              <a:rPr lang="en-US" dirty="0">
                <a:solidFill>
                  <a:srgbClr val="0167C1"/>
                </a:solidFill>
              </a:rPr>
              <a:t>assure </a:t>
            </a:r>
            <a:r>
              <a:rPr lang="en-US" dirty="0">
                <a:solidFill>
                  <a:schemeClr val="tx1"/>
                </a:solidFill>
              </a:rPr>
              <a:t>ECM compliance</a:t>
            </a:r>
            <a:br>
              <a:rPr lang="en-US" dirty="0">
                <a:solidFill>
                  <a:srgbClr val="0167C1"/>
                </a:solidFill>
              </a:rPr>
            </a:br>
            <a:r>
              <a:rPr lang="en-US" dirty="0">
                <a:solidFill>
                  <a:srgbClr val="0167C1"/>
                </a:solidFill>
              </a:rPr>
              <a:t>with 80% lower costs?</a:t>
            </a:r>
          </a:p>
        </p:txBody>
      </p:sp>
      <p:sp>
        <p:nvSpPr>
          <p:cNvPr id="3" name="Subtitle 2">
            <a:extLst>
              <a:ext uri="{FF2B5EF4-FFF2-40B4-BE49-F238E27FC236}">
                <a16:creationId xmlns:a16="http://schemas.microsoft.com/office/drawing/2014/main" id="{F1F2E72F-D1EC-815B-6CC1-49A5071E7A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182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F75FF74-CC63-ADE6-C759-DF9E5E92196A}"/>
              </a:ext>
            </a:extLst>
          </p:cNvPr>
          <p:cNvCxnSpPr/>
          <p:nvPr/>
        </p:nvCxnSpPr>
        <p:spPr>
          <a:xfrm>
            <a:off x="6112189" y="1777561"/>
            <a:ext cx="0" cy="4192858"/>
          </a:xfrm>
          <a:prstGeom prst="line">
            <a:avLst/>
          </a:prstGeom>
        </p:spPr>
        <p:style>
          <a:lnRef idx="1">
            <a:schemeClr val="accent2"/>
          </a:lnRef>
          <a:fillRef idx="0">
            <a:schemeClr val="accent2"/>
          </a:fillRef>
          <a:effectRef idx="0">
            <a:schemeClr val="accent2"/>
          </a:effectRef>
          <a:fontRef idx="minor">
            <a:schemeClr val="tx1"/>
          </a:fontRef>
        </p:style>
      </p:cxnSp>
      <p:grpSp>
        <p:nvGrpSpPr>
          <p:cNvPr id="58" name="Group 57">
            <a:extLst>
              <a:ext uri="{FF2B5EF4-FFF2-40B4-BE49-F238E27FC236}">
                <a16:creationId xmlns:a16="http://schemas.microsoft.com/office/drawing/2014/main" id="{791791FA-D0B1-D856-DEA1-949E39B73C01}"/>
              </a:ext>
            </a:extLst>
          </p:cNvPr>
          <p:cNvGrpSpPr/>
          <p:nvPr/>
        </p:nvGrpSpPr>
        <p:grpSpPr>
          <a:xfrm>
            <a:off x="6046979" y="3057296"/>
            <a:ext cx="2900432" cy="2803066"/>
            <a:chOff x="6046979" y="3057296"/>
            <a:chExt cx="2900432" cy="2803066"/>
          </a:xfrm>
        </p:grpSpPr>
        <p:pic>
          <p:nvPicPr>
            <p:cNvPr id="29" name="Picture 28">
              <a:extLst>
                <a:ext uri="{FF2B5EF4-FFF2-40B4-BE49-F238E27FC236}">
                  <a16:creationId xmlns:a16="http://schemas.microsoft.com/office/drawing/2014/main" id="{1A692C67-CD81-092A-9658-A34F4493E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261" y="3057296"/>
              <a:ext cx="313357" cy="391697"/>
            </a:xfrm>
            <a:prstGeom prst="rect">
              <a:avLst/>
            </a:prstGeom>
          </p:spPr>
        </p:pic>
        <p:pic>
          <p:nvPicPr>
            <p:cNvPr id="42" name="Picture 41">
              <a:extLst>
                <a:ext uri="{FF2B5EF4-FFF2-40B4-BE49-F238E27FC236}">
                  <a16:creationId xmlns:a16="http://schemas.microsoft.com/office/drawing/2014/main" id="{2845B4EA-60E9-11F4-8E79-C58281706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261" y="3058999"/>
              <a:ext cx="313357" cy="391697"/>
            </a:xfrm>
            <a:prstGeom prst="rect">
              <a:avLst/>
            </a:prstGeom>
          </p:spPr>
        </p:pic>
        <p:pic>
          <p:nvPicPr>
            <p:cNvPr id="44" name="Picture 43">
              <a:extLst>
                <a:ext uri="{FF2B5EF4-FFF2-40B4-BE49-F238E27FC236}">
                  <a16:creationId xmlns:a16="http://schemas.microsoft.com/office/drawing/2014/main" id="{2D622BF5-F85B-4CFF-BCB9-31670E072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667" y="3656935"/>
              <a:ext cx="313357" cy="391697"/>
            </a:xfrm>
            <a:prstGeom prst="rect">
              <a:avLst/>
            </a:prstGeom>
          </p:spPr>
        </p:pic>
        <p:pic>
          <p:nvPicPr>
            <p:cNvPr id="45" name="Picture 44">
              <a:extLst>
                <a:ext uri="{FF2B5EF4-FFF2-40B4-BE49-F238E27FC236}">
                  <a16:creationId xmlns:a16="http://schemas.microsoft.com/office/drawing/2014/main" id="{A2F80B22-81F0-DCBA-EB94-0720FD4E5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667" y="3658638"/>
              <a:ext cx="313357" cy="391697"/>
            </a:xfrm>
            <a:prstGeom prst="rect">
              <a:avLst/>
            </a:prstGeom>
          </p:spPr>
        </p:pic>
        <p:pic>
          <p:nvPicPr>
            <p:cNvPr id="46" name="Picture 45">
              <a:extLst>
                <a:ext uri="{FF2B5EF4-FFF2-40B4-BE49-F238E27FC236}">
                  <a16:creationId xmlns:a16="http://schemas.microsoft.com/office/drawing/2014/main" id="{3548B1BF-DE8B-77A5-2E1B-03A50C023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073" y="4256574"/>
              <a:ext cx="313357" cy="391697"/>
            </a:xfrm>
            <a:prstGeom prst="rect">
              <a:avLst/>
            </a:prstGeom>
          </p:spPr>
        </p:pic>
        <p:sp>
          <p:nvSpPr>
            <p:cNvPr id="31" name="TextBox 30">
              <a:extLst>
                <a:ext uri="{FF2B5EF4-FFF2-40B4-BE49-F238E27FC236}">
                  <a16:creationId xmlns:a16="http://schemas.microsoft.com/office/drawing/2014/main" id="{CD788329-51F5-D927-9568-0C89EC8F6B84}"/>
                </a:ext>
              </a:extLst>
            </p:cNvPr>
            <p:cNvSpPr txBox="1"/>
            <p:nvPr/>
          </p:nvSpPr>
          <p:spPr>
            <a:xfrm>
              <a:off x="7381329" y="4022484"/>
              <a:ext cx="643125" cy="246221"/>
            </a:xfrm>
            <a:prstGeom prst="rect">
              <a:avLst/>
            </a:prstGeom>
            <a:noFill/>
          </p:spPr>
          <p:txBody>
            <a:bodyPr wrap="none" rtlCol="0">
              <a:spAutoFit/>
            </a:bodyPr>
            <a:lstStyle/>
            <a:p>
              <a:pPr algn="ctr"/>
              <a:r>
                <a:rPr lang="en-US" sz="1000" dirty="0">
                  <a:latin typeface="Avenir LT Std 65 Medium" panose="020B0603020203020204" pitchFamily="34" charset="0"/>
                </a:rPr>
                <a:t>ARCHIVE</a:t>
              </a:r>
              <a:endParaRPr lang="en-US" sz="1200" dirty="0">
                <a:latin typeface="Avenir LT Std 65 Medium" panose="020B0603020203020204" pitchFamily="34" charset="0"/>
              </a:endParaRPr>
            </a:p>
          </p:txBody>
        </p:sp>
        <p:sp>
          <p:nvSpPr>
            <p:cNvPr id="32" name="TextBox 31">
              <a:extLst>
                <a:ext uri="{FF2B5EF4-FFF2-40B4-BE49-F238E27FC236}">
                  <a16:creationId xmlns:a16="http://schemas.microsoft.com/office/drawing/2014/main" id="{9DD96473-2A35-61BF-7199-73E607E45DDB}"/>
                </a:ext>
              </a:extLst>
            </p:cNvPr>
            <p:cNvSpPr txBox="1"/>
            <p:nvPr/>
          </p:nvSpPr>
          <p:spPr>
            <a:xfrm>
              <a:off x="6749212" y="4618977"/>
              <a:ext cx="612668" cy="400110"/>
            </a:xfrm>
            <a:prstGeom prst="rect">
              <a:avLst/>
            </a:prstGeom>
            <a:noFill/>
          </p:spPr>
          <p:txBody>
            <a:bodyPr wrap="none" rtlCol="0">
              <a:spAutoFit/>
            </a:bodyPr>
            <a:lstStyle/>
            <a:p>
              <a:pPr algn="ctr"/>
              <a:r>
                <a:rPr lang="en-US" sz="1000" dirty="0">
                  <a:latin typeface="Avenir LT Std 65 Medium" panose="020B0603020203020204" pitchFamily="34" charset="0"/>
                </a:rPr>
                <a:t>LOCAL</a:t>
              </a:r>
            </a:p>
            <a:p>
              <a:pPr algn="ctr"/>
              <a:r>
                <a:rPr lang="en-US" sz="1000" dirty="0">
                  <a:latin typeface="Avenir LT Std 65 Medium" panose="020B0603020203020204" pitchFamily="34" charset="0"/>
                </a:rPr>
                <a:t>BACKUP</a:t>
              </a:r>
            </a:p>
          </p:txBody>
        </p:sp>
        <p:sp>
          <p:nvSpPr>
            <p:cNvPr id="33" name="TextBox 32">
              <a:extLst>
                <a:ext uri="{FF2B5EF4-FFF2-40B4-BE49-F238E27FC236}">
                  <a16:creationId xmlns:a16="http://schemas.microsoft.com/office/drawing/2014/main" id="{2E9D63DE-4622-3073-968B-00667555E0AF}"/>
                </a:ext>
              </a:extLst>
            </p:cNvPr>
            <p:cNvSpPr txBox="1"/>
            <p:nvPr/>
          </p:nvSpPr>
          <p:spPr>
            <a:xfrm>
              <a:off x="6889475" y="4022484"/>
              <a:ext cx="332143" cy="246221"/>
            </a:xfrm>
            <a:prstGeom prst="rect">
              <a:avLst/>
            </a:prstGeom>
            <a:noFill/>
          </p:spPr>
          <p:txBody>
            <a:bodyPr wrap="none" rtlCol="0">
              <a:spAutoFit/>
            </a:bodyPr>
            <a:lstStyle/>
            <a:p>
              <a:pPr algn="ctr"/>
              <a:r>
                <a:rPr lang="en-US" sz="1000" dirty="0">
                  <a:latin typeface="Avenir LT Std 65 Medium" panose="020B0603020203020204" pitchFamily="34" charset="0"/>
                </a:rPr>
                <a:t>DR</a:t>
              </a:r>
            </a:p>
          </p:txBody>
        </p:sp>
        <p:sp>
          <p:nvSpPr>
            <p:cNvPr id="34" name="TextBox 33">
              <a:extLst>
                <a:ext uri="{FF2B5EF4-FFF2-40B4-BE49-F238E27FC236}">
                  <a16:creationId xmlns:a16="http://schemas.microsoft.com/office/drawing/2014/main" id="{77A7206C-E025-A263-4E44-6F296E6880E6}"/>
                </a:ext>
              </a:extLst>
            </p:cNvPr>
            <p:cNvSpPr txBox="1"/>
            <p:nvPr/>
          </p:nvSpPr>
          <p:spPr>
            <a:xfrm>
              <a:off x="7283549" y="3427538"/>
              <a:ext cx="838691" cy="246221"/>
            </a:xfrm>
            <a:prstGeom prst="rect">
              <a:avLst/>
            </a:prstGeom>
            <a:noFill/>
          </p:spPr>
          <p:txBody>
            <a:bodyPr wrap="none" rtlCol="0">
              <a:spAutoFit/>
            </a:bodyPr>
            <a:lstStyle/>
            <a:p>
              <a:pPr algn="ctr"/>
              <a:r>
                <a:rPr lang="en-US" sz="1000" dirty="0" err="1">
                  <a:latin typeface="Avenir LT Std 65 Medium" panose="020B0603020203020204" pitchFamily="34" charset="0"/>
                </a:rPr>
                <a:t>eDISCOVERY</a:t>
              </a:r>
              <a:endParaRPr lang="en-US" sz="1000" dirty="0">
                <a:latin typeface="Avenir LT Std 65 Medium" panose="020B0603020203020204" pitchFamily="34" charset="0"/>
              </a:endParaRPr>
            </a:p>
          </p:txBody>
        </p:sp>
        <p:sp>
          <p:nvSpPr>
            <p:cNvPr id="35" name="TextBox 34">
              <a:extLst>
                <a:ext uri="{FF2B5EF4-FFF2-40B4-BE49-F238E27FC236}">
                  <a16:creationId xmlns:a16="http://schemas.microsoft.com/office/drawing/2014/main" id="{1A1F34AC-86E3-7846-176A-ACC1F739FF7D}"/>
                </a:ext>
              </a:extLst>
            </p:cNvPr>
            <p:cNvSpPr txBox="1"/>
            <p:nvPr/>
          </p:nvSpPr>
          <p:spPr>
            <a:xfrm>
              <a:off x="6798997" y="3428877"/>
              <a:ext cx="513097" cy="189816"/>
            </a:xfrm>
            <a:prstGeom prst="rect">
              <a:avLst/>
            </a:prstGeom>
            <a:noFill/>
          </p:spPr>
          <p:txBody>
            <a:bodyPr wrap="none" rtlCol="0">
              <a:spAutoFit/>
            </a:bodyPr>
            <a:lstStyle/>
            <a:p>
              <a:pPr algn="ctr"/>
              <a:r>
                <a:rPr lang="en-US" sz="1000" dirty="0">
                  <a:latin typeface="Avenir LT Std 65 Medium" panose="020B0603020203020204" pitchFamily="34" charset="0"/>
                </a:rPr>
                <a:t>PRIMARY</a:t>
              </a:r>
            </a:p>
          </p:txBody>
        </p:sp>
        <p:pic>
          <p:nvPicPr>
            <p:cNvPr id="36" name="Picture 35">
              <a:extLst>
                <a:ext uri="{FF2B5EF4-FFF2-40B4-BE49-F238E27FC236}">
                  <a16:creationId xmlns:a16="http://schemas.microsoft.com/office/drawing/2014/main" id="{13872B7B-9FC8-1909-4C1B-813C5948F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4792" y="4256115"/>
              <a:ext cx="307736" cy="383100"/>
            </a:xfrm>
            <a:prstGeom prst="rect">
              <a:avLst/>
            </a:prstGeom>
          </p:spPr>
        </p:pic>
        <p:sp>
          <p:nvSpPr>
            <p:cNvPr id="37" name="TextBox 36">
              <a:extLst>
                <a:ext uri="{FF2B5EF4-FFF2-40B4-BE49-F238E27FC236}">
                  <a16:creationId xmlns:a16="http://schemas.microsoft.com/office/drawing/2014/main" id="{835C1F9E-809C-9348-0F2F-88CD07B2E7F7}"/>
                </a:ext>
              </a:extLst>
            </p:cNvPr>
            <p:cNvSpPr txBox="1"/>
            <p:nvPr/>
          </p:nvSpPr>
          <p:spPr>
            <a:xfrm>
              <a:off x="7454265" y="4614340"/>
              <a:ext cx="472317" cy="308452"/>
            </a:xfrm>
            <a:prstGeom prst="rect">
              <a:avLst/>
            </a:prstGeom>
            <a:noFill/>
          </p:spPr>
          <p:txBody>
            <a:bodyPr wrap="none" rtlCol="0">
              <a:spAutoFit/>
            </a:bodyPr>
            <a:lstStyle/>
            <a:p>
              <a:pPr algn="ctr"/>
              <a:r>
                <a:rPr lang="en-US" sz="1000" dirty="0">
                  <a:latin typeface="Avenir LT Std 65 Medium" panose="020B0603020203020204" pitchFamily="34" charset="0"/>
                </a:rPr>
                <a:t>OFFSITE</a:t>
              </a:r>
            </a:p>
            <a:p>
              <a:pPr algn="ctr"/>
              <a:r>
                <a:rPr lang="en-US" sz="1000" dirty="0">
                  <a:latin typeface="Avenir LT Std 65 Medium" panose="020B0603020203020204" pitchFamily="34" charset="0"/>
                </a:rPr>
                <a:t>BACKUP</a:t>
              </a:r>
            </a:p>
          </p:txBody>
        </p:sp>
        <p:sp>
          <p:nvSpPr>
            <p:cNvPr id="39" name="Arrow: Right 38">
              <a:extLst>
                <a:ext uri="{FF2B5EF4-FFF2-40B4-BE49-F238E27FC236}">
                  <a16:creationId xmlns:a16="http://schemas.microsoft.com/office/drawing/2014/main" id="{E89E801A-6D5D-BA35-B796-8CF4C336335A}"/>
                </a:ext>
              </a:extLst>
            </p:cNvPr>
            <p:cNvSpPr/>
            <p:nvPr/>
          </p:nvSpPr>
          <p:spPr>
            <a:xfrm>
              <a:off x="8322721" y="3836124"/>
              <a:ext cx="624690" cy="335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D0E5A7-C1B3-944C-5E99-94B24C2F9510}"/>
                </a:ext>
              </a:extLst>
            </p:cNvPr>
            <p:cNvSpPr txBox="1"/>
            <p:nvPr/>
          </p:nvSpPr>
          <p:spPr>
            <a:xfrm>
              <a:off x="6046979" y="5303158"/>
              <a:ext cx="2588087" cy="557204"/>
            </a:xfrm>
            <a:prstGeom prst="rect">
              <a:avLst/>
            </a:prstGeom>
            <a:noFill/>
          </p:spPr>
          <p:txBody>
            <a:bodyPr wrap="square" rtlCol="0">
              <a:spAutoFit/>
            </a:bodyPr>
            <a:lstStyle/>
            <a:p>
              <a:pPr algn="ctr">
                <a:lnSpc>
                  <a:spcPts val="1800"/>
                </a:lnSpc>
              </a:pPr>
              <a:r>
                <a:rPr lang="en-US" dirty="0"/>
                <a:t>80% storage wasted</a:t>
              </a:r>
            </a:p>
            <a:p>
              <a:pPr algn="ctr">
                <a:lnSpc>
                  <a:spcPts val="1800"/>
                </a:lnSpc>
              </a:pPr>
              <a:r>
                <a:rPr lang="en-US" dirty="0"/>
                <a:t>on inactive data</a:t>
              </a:r>
            </a:p>
          </p:txBody>
        </p:sp>
      </p:grpSp>
      <p:grpSp>
        <p:nvGrpSpPr>
          <p:cNvPr id="57" name="Group 56">
            <a:extLst>
              <a:ext uri="{FF2B5EF4-FFF2-40B4-BE49-F238E27FC236}">
                <a16:creationId xmlns:a16="http://schemas.microsoft.com/office/drawing/2014/main" id="{A401D832-D745-09E2-AFD4-5A1378F5196E}"/>
              </a:ext>
            </a:extLst>
          </p:cNvPr>
          <p:cNvGrpSpPr/>
          <p:nvPr/>
        </p:nvGrpSpPr>
        <p:grpSpPr>
          <a:xfrm>
            <a:off x="6210389" y="1421389"/>
            <a:ext cx="5330150" cy="887751"/>
            <a:chOff x="6210389" y="1421389"/>
            <a:chExt cx="5330150" cy="887751"/>
          </a:xfrm>
        </p:grpSpPr>
        <p:pic>
          <p:nvPicPr>
            <p:cNvPr id="47" name="Picture 46">
              <a:extLst>
                <a:ext uri="{FF2B5EF4-FFF2-40B4-BE49-F238E27FC236}">
                  <a16:creationId xmlns:a16="http://schemas.microsoft.com/office/drawing/2014/main" id="{EDDFB62B-173E-964F-76B4-15B0D49182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1737" y="1918995"/>
              <a:ext cx="1560579" cy="390145"/>
            </a:xfrm>
            <a:prstGeom prst="rect">
              <a:avLst/>
            </a:prstGeom>
          </p:spPr>
        </p:pic>
        <p:sp>
          <p:nvSpPr>
            <p:cNvPr id="5" name="TextBox 4">
              <a:extLst>
                <a:ext uri="{FF2B5EF4-FFF2-40B4-BE49-F238E27FC236}">
                  <a16:creationId xmlns:a16="http://schemas.microsoft.com/office/drawing/2014/main" id="{C0C5A5D0-968C-6A69-D146-69A9E4468B37}"/>
                </a:ext>
              </a:extLst>
            </p:cNvPr>
            <p:cNvSpPr txBox="1"/>
            <p:nvPr/>
          </p:nvSpPr>
          <p:spPr>
            <a:xfrm>
              <a:off x="6210389" y="1421389"/>
              <a:ext cx="5330150" cy="360227"/>
            </a:xfrm>
            <a:prstGeom prst="rect">
              <a:avLst/>
            </a:prstGeom>
            <a:noFill/>
          </p:spPr>
          <p:txBody>
            <a:bodyPr wrap="square" rtlCol="0">
              <a:spAutoFit/>
            </a:bodyPr>
            <a:lstStyle/>
            <a:p>
              <a:pPr algn="ctr">
                <a:lnSpc>
                  <a:spcPts val="1800"/>
                </a:lnSpc>
              </a:pPr>
              <a:r>
                <a:rPr lang="en-US" sz="2800" b="1" dirty="0" err="1"/>
                <a:t>restorVault</a:t>
              </a:r>
              <a:r>
                <a:rPr lang="en-US" sz="2800" b="1" dirty="0"/>
                <a:t>: Virtualized Data</a:t>
              </a:r>
            </a:p>
          </p:txBody>
        </p:sp>
      </p:grpSp>
      <p:grpSp>
        <p:nvGrpSpPr>
          <p:cNvPr id="60" name="Group 59">
            <a:extLst>
              <a:ext uri="{FF2B5EF4-FFF2-40B4-BE49-F238E27FC236}">
                <a16:creationId xmlns:a16="http://schemas.microsoft.com/office/drawing/2014/main" id="{B08171D0-317A-595E-27ED-57DFE0AFC859}"/>
              </a:ext>
            </a:extLst>
          </p:cNvPr>
          <p:cNvGrpSpPr/>
          <p:nvPr/>
        </p:nvGrpSpPr>
        <p:grpSpPr>
          <a:xfrm>
            <a:off x="9377071" y="2669834"/>
            <a:ext cx="2062168" cy="3287569"/>
            <a:chOff x="9377071" y="2669834"/>
            <a:chExt cx="2062168" cy="3287569"/>
          </a:xfrm>
        </p:grpSpPr>
        <p:sp>
          <p:nvSpPr>
            <p:cNvPr id="10" name="Rectangle: Rounded Corners 9">
              <a:extLst>
                <a:ext uri="{FF2B5EF4-FFF2-40B4-BE49-F238E27FC236}">
                  <a16:creationId xmlns:a16="http://schemas.microsoft.com/office/drawing/2014/main" id="{CA0DE540-19D1-473B-5DFA-F95EAA8185C2}"/>
                </a:ext>
              </a:extLst>
            </p:cNvPr>
            <p:cNvSpPr/>
            <p:nvPr/>
          </p:nvSpPr>
          <p:spPr>
            <a:xfrm>
              <a:off x="9377071" y="2669834"/>
              <a:ext cx="2013155" cy="1097281"/>
            </a:xfrm>
            <a:prstGeom prst="roundRect">
              <a:avLst>
                <a:gd name="adj" fmla="val 3727"/>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6600326-B81E-47CF-894C-D1C7B5654F33}"/>
                </a:ext>
              </a:extLst>
            </p:cNvPr>
            <p:cNvSpPr txBox="1"/>
            <p:nvPr/>
          </p:nvSpPr>
          <p:spPr>
            <a:xfrm>
              <a:off x="10594015" y="3490239"/>
              <a:ext cx="753732" cy="246221"/>
            </a:xfrm>
            <a:prstGeom prst="rect">
              <a:avLst/>
            </a:prstGeom>
            <a:noFill/>
          </p:spPr>
          <p:txBody>
            <a:bodyPr wrap="none" rtlCol="0">
              <a:spAutoFit/>
            </a:bodyPr>
            <a:lstStyle/>
            <a:p>
              <a:pPr algn="ctr"/>
              <a:r>
                <a:rPr lang="en-US" sz="1000" dirty="0">
                  <a:latin typeface="Avenir LT Std 65 Medium" panose="020B0603020203020204" pitchFamily="34" charset="0"/>
                </a:rPr>
                <a:t>SharePoint</a:t>
              </a:r>
            </a:p>
          </p:txBody>
        </p:sp>
        <p:sp>
          <p:nvSpPr>
            <p:cNvPr id="16" name="TextBox 15">
              <a:extLst>
                <a:ext uri="{FF2B5EF4-FFF2-40B4-BE49-F238E27FC236}">
                  <a16:creationId xmlns:a16="http://schemas.microsoft.com/office/drawing/2014/main" id="{1A988D42-642C-FEE4-CE85-6990E1B39EB7}"/>
                </a:ext>
              </a:extLst>
            </p:cNvPr>
            <p:cNvSpPr txBox="1"/>
            <p:nvPr/>
          </p:nvSpPr>
          <p:spPr>
            <a:xfrm>
              <a:off x="10260388" y="3490239"/>
              <a:ext cx="332143" cy="246221"/>
            </a:xfrm>
            <a:prstGeom prst="rect">
              <a:avLst/>
            </a:prstGeom>
            <a:noFill/>
          </p:spPr>
          <p:txBody>
            <a:bodyPr wrap="none" rtlCol="0">
              <a:spAutoFit/>
            </a:bodyPr>
            <a:lstStyle/>
            <a:p>
              <a:pPr algn="ctr"/>
              <a:r>
                <a:rPr lang="en-US" sz="1000" dirty="0">
                  <a:latin typeface="Avenir LT Std 65 Medium" panose="020B0603020203020204" pitchFamily="34" charset="0"/>
                </a:rPr>
                <a:t>DR</a:t>
              </a:r>
            </a:p>
          </p:txBody>
        </p:sp>
        <p:sp>
          <p:nvSpPr>
            <p:cNvPr id="30" name="TextBox 29">
              <a:extLst>
                <a:ext uri="{FF2B5EF4-FFF2-40B4-BE49-F238E27FC236}">
                  <a16:creationId xmlns:a16="http://schemas.microsoft.com/office/drawing/2014/main" id="{65F09762-42C0-148F-A13D-7E6742CF52D5}"/>
                </a:ext>
              </a:extLst>
            </p:cNvPr>
            <p:cNvSpPr txBox="1"/>
            <p:nvPr/>
          </p:nvSpPr>
          <p:spPr>
            <a:xfrm>
              <a:off x="9489689" y="3494394"/>
              <a:ext cx="665567" cy="246221"/>
            </a:xfrm>
            <a:prstGeom prst="rect">
              <a:avLst/>
            </a:prstGeom>
            <a:noFill/>
          </p:spPr>
          <p:txBody>
            <a:bodyPr wrap="none" rtlCol="0">
              <a:spAutoFit/>
            </a:bodyPr>
            <a:lstStyle/>
            <a:p>
              <a:pPr algn="ctr"/>
              <a:r>
                <a:rPr lang="en-US" sz="1000" dirty="0">
                  <a:latin typeface="Avenir LT Std 65 Medium" panose="020B0603020203020204" pitchFamily="34" charset="0"/>
                </a:rPr>
                <a:t>PRIMARY</a:t>
              </a:r>
            </a:p>
          </p:txBody>
        </p:sp>
        <p:sp>
          <p:nvSpPr>
            <p:cNvPr id="41" name="TextBox 40">
              <a:extLst>
                <a:ext uri="{FF2B5EF4-FFF2-40B4-BE49-F238E27FC236}">
                  <a16:creationId xmlns:a16="http://schemas.microsoft.com/office/drawing/2014/main" id="{AD3C2ECA-CE0B-578C-857A-1F62509A7144}"/>
                </a:ext>
              </a:extLst>
            </p:cNvPr>
            <p:cNvSpPr txBox="1"/>
            <p:nvPr/>
          </p:nvSpPr>
          <p:spPr>
            <a:xfrm>
              <a:off x="9377071" y="5445083"/>
              <a:ext cx="2062168" cy="512320"/>
            </a:xfrm>
            <a:prstGeom prst="rect">
              <a:avLst/>
            </a:prstGeom>
            <a:noFill/>
          </p:spPr>
          <p:txBody>
            <a:bodyPr wrap="none" rtlCol="0">
              <a:spAutoFit/>
            </a:bodyPr>
            <a:lstStyle/>
            <a:p>
              <a:pPr algn="ctr">
                <a:lnSpc>
                  <a:spcPts val="1600"/>
                </a:lnSpc>
              </a:pPr>
              <a:r>
                <a:rPr lang="en-US" sz="1400" dirty="0">
                  <a:solidFill>
                    <a:srgbClr val="0070C0"/>
                  </a:solidFill>
                </a:rPr>
                <a:t>ASSUREON VAULT FOR </a:t>
              </a:r>
            </a:p>
            <a:p>
              <a:pPr algn="ctr">
                <a:lnSpc>
                  <a:spcPts val="1600"/>
                </a:lnSpc>
              </a:pPr>
              <a:r>
                <a:rPr lang="en-US" sz="1400" dirty="0">
                  <a:solidFill>
                    <a:srgbClr val="0070C0"/>
                  </a:solidFill>
                </a:rPr>
                <a:t>STORAGE, ARCHIVE &amp; DR</a:t>
              </a:r>
              <a:r>
                <a:rPr lang="en-US" dirty="0"/>
                <a:t> </a:t>
              </a:r>
            </a:p>
          </p:txBody>
        </p:sp>
        <p:sp>
          <p:nvSpPr>
            <p:cNvPr id="38" name="TextBox 37">
              <a:extLst>
                <a:ext uri="{FF2B5EF4-FFF2-40B4-BE49-F238E27FC236}">
                  <a16:creationId xmlns:a16="http://schemas.microsoft.com/office/drawing/2014/main" id="{42C9FA86-F02F-A938-AD07-5061754763F9}"/>
                </a:ext>
              </a:extLst>
            </p:cNvPr>
            <p:cNvSpPr txBox="1"/>
            <p:nvPr/>
          </p:nvSpPr>
          <p:spPr>
            <a:xfrm>
              <a:off x="9495676" y="5140893"/>
              <a:ext cx="1781181" cy="326371"/>
            </a:xfrm>
            <a:prstGeom prst="rect">
              <a:avLst/>
            </a:prstGeom>
            <a:noFill/>
          </p:spPr>
          <p:txBody>
            <a:bodyPr wrap="square" rtlCol="0">
              <a:spAutoFit/>
            </a:bodyPr>
            <a:lstStyle/>
            <a:p>
              <a:pPr algn="ctr">
                <a:lnSpc>
                  <a:spcPts val="1800"/>
                </a:lnSpc>
              </a:pPr>
              <a:r>
                <a:rPr lang="en-US" b="1" dirty="0"/>
                <a:t>Trusted Storage</a:t>
              </a:r>
            </a:p>
          </p:txBody>
        </p:sp>
        <p:sp>
          <p:nvSpPr>
            <p:cNvPr id="43" name="TextBox 42">
              <a:extLst>
                <a:ext uri="{FF2B5EF4-FFF2-40B4-BE49-F238E27FC236}">
                  <a16:creationId xmlns:a16="http://schemas.microsoft.com/office/drawing/2014/main" id="{3DD6949A-8F9D-6D70-20DC-68EBE63CBA4C}"/>
                </a:ext>
              </a:extLst>
            </p:cNvPr>
            <p:cNvSpPr txBox="1"/>
            <p:nvPr/>
          </p:nvSpPr>
          <p:spPr>
            <a:xfrm>
              <a:off x="9753991" y="2669834"/>
              <a:ext cx="1273426" cy="276999"/>
            </a:xfrm>
            <a:prstGeom prst="rect">
              <a:avLst/>
            </a:prstGeom>
            <a:noFill/>
          </p:spPr>
          <p:txBody>
            <a:bodyPr wrap="none" rtlCol="0">
              <a:spAutoFit/>
            </a:bodyPr>
            <a:lstStyle/>
            <a:p>
              <a:pPr algn="ctr"/>
              <a:r>
                <a:rPr lang="en-US" sz="1200" b="1" dirty="0">
                  <a:solidFill>
                    <a:schemeClr val="bg1">
                      <a:lumMod val="95000"/>
                    </a:schemeClr>
                  </a:solidFill>
                </a:rPr>
                <a:t>Virtual Data Files</a:t>
              </a:r>
            </a:p>
          </p:txBody>
        </p:sp>
        <p:sp>
          <p:nvSpPr>
            <p:cNvPr id="52" name="Isosceles Triangle 51">
              <a:extLst>
                <a:ext uri="{FF2B5EF4-FFF2-40B4-BE49-F238E27FC236}">
                  <a16:creationId xmlns:a16="http://schemas.microsoft.com/office/drawing/2014/main" id="{44B07661-3591-1AF8-5451-BCD90F9EBCA8}"/>
                </a:ext>
              </a:extLst>
            </p:cNvPr>
            <p:cNvSpPr/>
            <p:nvPr/>
          </p:nvSpPr>
          <p:spPr>
            <a:xfrm flipV="1">
              <a:off x="9536792" y="3808952"/>
              <a:ext cx="1718201" cy="375131"/>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3ED8AE49-572D-CD32-08B8-33919F9009D2}"/>
                </a:ext>
              </a:extLst>
            </p:cNvPr>
            <p:cNvGrpSpPr/>
            <p:nvPr/>
          </p:nvGrpSpPr>
          <p:grpSpPr>
            <a:xfrm>
              <a:off x="9463950" y="4153768"/>
              <a:ext cx="1870336" cy="907413"/>
              <a:chOff x="9447761" y="3892773"/>
              <a:chExt cx="1870336" cy="907413"/>
            </a:xfrm>
          </p:grpSpPr>
          <p:pic>
            <p:nvPicPr>
              <p:cNvPr id="64" name="Google Shape;73;p13">
                <a:extLst>
                  <a:ext uri="{FF2B5EF4-FFF2-40B4-BE49-F238E27FC236}">
                    <a16:creationId xmlns:a16="http://schemas.microsoft.com/office/drawing/2014/main" id="{C2DFF9E0-96C0-30A5-7B70-2B77FFEB88CE}"/>
                  </a:ext>
                </a:extLst>
              </p:cNvPr>
              <p:cNvPicPr preferRelativeResize="0"/>
              <p:nvPr/>
            </p:nvPicPr>
            <p:blipFill>
              <a:blip r:embed="rId6">
                <a:alphaModFix/>
              </a:blip>
              <a:stretch>
                <a:fillRect/>
              </a:stretch>
            </p:blipFill>
            <p:spPr>
              <a:xfrm>
                <a:off x="9447761" y="4010911"/>
                <a:ext cx="534210" cy="534210"/>
              </a:xfrm>
              <a:prstGeom prst="rect">
                <a:avLst/>
              </a:prstGeom>
              <a:noFill/>
              <a:ln>
                <a:noFill/>
              </a:ln>
            </p:spPr>
          </p:pic>
          <p:pic>
            <p:nvPicPr>
              <p:cNvPr id="65" name="Google Shape;73;p13">
                <a:extLst>
                  <a:ext uri="{FF2B5EF4-FFF2-40B4-BE49-F238E27FC236}">
                    <a16:creationId xmlns:a16="http://schemas.microsoft.com/office/drawing/2014/main" id="{439B6935-6FB9-585D-C0C6-3C8FDA17D860}"/>
                  </a:ext>
                </a:extLst>
              </p:cNvPr>
              <p:cNvPicPr preferRelativeResize="0"/>
              <p:nvPr/>
            </p:nvPicPr>
            <p:blipFill>
              <a:blip r:embed="rId6">
                <a:alphaModFix/>
              </a:blip>
              <a:stretch>
                <a:fillRect/>
              </a:stretch>
            </p:blipFill>
            <p:spPr>
              <a:xfrm>
                <a:off x="10783887" y="4011054"/>
                <a:ext cx="534210" cy="534210"/>
              </a:xfrm>
              <a:prstGeom prst="rect">
                <a:avLst/>
              </a:prstGeom>
              <a:noFill/>
              <a:ln>
                <a:noFill/>
              </a:ln>
            </p:spPr>
          </p:pic>
          <p:pic>
            <p:nvPicPr>
              <p:cNvPr id="12" name="Picture 11">
                <a:extLst>
                  <a:ext uri="{FF2B5EF4-FFF2-40B4-BE49-F238E27FC236}">
                    <a16:creationId xmlns:a16="http://schemas.microsoft.com/office/drawing/2014/main" id="{7B31D17A-1046-43ED-D7C5-13D45D2A3892}"/>
                  </a:ext>
                </a:extLst>
              </p:cNvPr>
              <p:cNvPicPr>
                <a:picLocks noChangeAspect="1"/>
              </p:cNvPicPr>
              <p:nvPr/>
            </p:nvPicPr>
            <p:blipFill rotWithShape="1">
              <a:blip r:embed="rId7">
                <a:extLst>
                  <a:ext uri="{28A0092B-C50C-407E-A947-70E740481C1C}">
                    <a14:useLocalDpi xmlns:a14="http://schemas.microsoft.com/office/drawing/2010/main" val="0"/>
                  </a:ext>
                </a:extLst>
              </a:blip>
              <a:srcRect l="4733" t="18179" r="6500" b="21778"/>
              <a:stretch/>
            </p:blipFill>
            <p:spPr>
              <a:xfrm>
                <a:off x="9673215" y="3892773"/>
                <a:ext cx="1341497" cy="907413"/>
              </a:xfrm>
              <a:prstGeom prst="rect">
                <a:avLst/>
              </a:prstGeom>
            </p:spPr>
          </p:pic>
        </p:grpSp>
        <p:pic>
          <p:nvPicPr>
            <p:cNvPr id="21" name="Picture 20">
              <a:extLst>
                <a:ext uri="{FF2B5EF4-FFF2-40B4-BE49-F238E27FC236}">
                  <a16:creationId xmlns:a16="http://schemas.microsoft.com/office/drawing/2014/main" id="{180A1BE9-F14B-F551-4254-2EDCF66E31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8866" y="3084581"/>
              <a:ext cx="306651" cy="383314"/>
            </a:xfrm>
            <a:prstGeom prst="rect">
              <a:avLst/>
            </a:prstGeom>
          </p:spPr>
        </p:pic>
        <p:pic>
          <p:nvPicPr>
            <p:cNvPr id="22" name="Picture 21">
              <a:extLst>
                <a:ext uri="{FF2B5EF4-FFF2-40B4-BE49-F238E27FC236}">
                  <a16:creationId xmlns:a16="http://schemas.microsoft.com/office/drawing/2014/main" id="{814356A5-F131-26EC-FA89-E6DA9A8656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9099" y="3081060"/>
              <a:ext cx="306651" cy="383314"/>
            </a:xfrm>
            <a:prstGeom prst="rect">
              <a:avLst/>
            </a:prstGeom>
          </p:spPr>
        </p:pic>
        <p:pic>
          <p:nvPicPr>
            <p:cNvPr id="26" name="Picture 25">
              <a:extLst>
                <a:ext uri="{FF2B5EF4-FFF2-40B4-BE49-F238E27FC236}">
                  <a16:creationId xmlns:a16="http://schemas.microsoft.com/office/drawing/2014/main" id="{FFC88E95-0AC9-D655-5756-6117A6C655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58631" y="3081060"/>
              <a:ext cx="306652" cy="383315"/>
            </a:xfrm>
            <a:prstGeom prst="rect">
              <a:avLst/>
            </a:prstGeom>
          </p:spPr>
        </p:pic>
      </p:grpSp>
      <p:sp>
        <p:nvSpPr>
          <p:cNvPr id="2" name="Title 1">
            <a:extLst>
              <a:ext uri="{FF2B5EF4-FFF2-40B4-BE49-F238E27FC236}">
                <a16:creationId xmlns:a16="http://schemas.microsoft.com/office/drawing/2014/main" id="{05AA5007-4801-54A9-18AB-8122097DF010}"/>
              </a:ext>
            </a:extLst>
          </p:cNvPr>
          <p:cNvSpPr>
            <a:spLocks noGrp="1"/>
          </p:cNvSpPr>
          <p:nvPr>
            <p:ph type="title"/>
          </p:nvPr>
        </p:nvSpPr>
        <p:spPr/>
        <p:txBody>
          <a:bodyPr>
            <a:normAutofit/>
          </a:bodyPr>
          <a:lstStyle/>
          <a:p>
            <a:r>
              <a:rPr lang="en-US" sz="4000" dirty="0">
                <a:solidFill>
                  <a:srgbClr val="0167C1"/>
                </a:solidFill>
                <a:latin typeface="Avenir LT 65 Medium" panose="02000603020000020003"/>
              </a:rPr>
              <a:t>New approach: </a:t>
            </a:r>
            <a:r>
              <a:rPr lang="en-US" sz="4000" dirty="0">
                <a:latin typeface="Avenir LT 65 Medium" panose="02000603020000020003"/>
              </a:rPr>
              <a:t>Data Virtualization </a:t>
            </a:r>
            <a:endParaRPr lang="en-US" sz="4000" dirty="0"/>
          </a:p>
        </p:txBody>
      </p:sp>
      <p:grpSp>
        <p:nvGrpSpPr>
          <p:cNvPr id="4" name="Group 3">
            <a:extLst>
              <a:ext uri="{FF2B5EF4-FFF2-40B4-BE49-F238E27FC236}">
                <a16:creationId xmlns:a16="http://schemas.microsoft.com/office/drawing/2014/main" id="{43D394C2-1C84-6643-7ED8-146F70138DAF}"/>
              </a:ext>
            </a:extLst>
          </p:cNvPr>
          <p:cNvGrpSpPr/>
          <p:nvPr/>
        </p:nvGrpSpPr>
        <p:grpSpPr>
          <a:xfrm>
            <a:off x="388551" y="2117153"/>
            <a:ext cx="5188515" cy="3754718"/>
            <a:chOff x="388551" y="1693819"/>
            <a:chExt cx="5188515" cy="3754718"/>
          </a:xfrm>
        </p:grpSpPr>
        <p:pic>
          <p:nvPicPr>
            <p:cNvPr id="40" name="Picture 39">
              <a:extLst>
                <a:ext uri="{FF2B5EF4-FFF2-40B4-BE49-F238E27FC236}">
                  <a16:creationId xmlns:a16="http://schemas.microsoft.com/office/drawing/2014/main" id="{9218AC10-9390-090E-853F-318DF90D9883}"/>
                </a:ext>
              </a:extLst>
            </p:cNvPr>
            <p:cNvPicPr>
              <a:picLocks noChangeAspect="1"/>
            </p:cNvPicPr>
            <p:nvPr/>
          </p:nvPicPr>
          <p:blipFill rotWithShape="1">
            <a:blip r:embed="rId10">
              <a:extLst>
                <a:ext uri="{28A0092B-C50C-407E-A947-70E740481C1C}">
                  <a14:useLocalDpi xmlns:a14="http://schemas.microsoft.com/office/drawing/2010/main" val="0"/>
                </a:ext>
              </a:extLst>
            </a:blip>
            <a:srcRect b="15015"/>
            <a:stretch/>
          </p:blipFill>
          <p:spPr>
            <a:xfrm>
              <a:off x="3564025" y="2151090"/>
              <a:ext cx="2013041" cy="2600058"/>
            </a:xfrm>
            <a:prstGeom prst="rect">
              <a:avLst/>
            </a:prstGeom>
          </p:spPr>
        </p:pic>
        <p:pic>
          <p:nvPicPr>
            <p:cNvPr id="24" name="Picture 23">
              <a:extLst>
                <a:ext uri="{FF2B5EF4-FFF2-40B4-BE49-F238E27FC236}">
                  <a16:creationId xmlns:a16="http://schemas.microsoft.com/office/drawing/2014/main" id="{126D5185-D19E-2A54-0FF5-26450AA17CF5}"/>
                </a:ext>
              </a:extLst>
            </p:cNvPr>
            <p:cNvPicPr>
              <a:picLocks noChangeAspect="1"/>
            </p:cNvPicPr>
            <p:nvPr/>
          </p:nvPicPr>
          <p:blipFill rotWithShape="1">
            <a:blip r:embed="rId11">
              <a:extLst>
                <a:ext uri="{28A0092B-C50C-407E-A947-70E740481C1C}">
                  <a14:useLocalDpi xmlns:a14="http://schemas.microsoft.com/office/drawing/2010/main" val="0"/>
                </a:ext>
              </a:extLst>
            </a:blip>
            <a:srcRect b="16132"/>
            <a:stretch/>
          </p:blipFill>
          <p:spPr>
            <a:xfrm>
              <a:off x="388551" y="2165019"/>
              <a:ext cx="2002578" cy="2552540"/>
            </a:xfrm>
            <a:prstGeom prst="rect">
              <a:avLst/>
            </a:prstGeom>
          </p:spPr>
        </p:pic>
        <p:sp>
          <p:nvSpPr>
            <p:cNvPr id="6" name="Arrow: Right 5">
              <a:extLst>
                <a:ext uri="{FF2B5EF4-FFF2-40B4-BE49-F238E27FC236}">
                  <a16:creationId xmlns:a16="http://schemas.microsoft.com/office/drawing/2014/main" id="{6030BC8D-B6C2-76E8-13C2-63D162357F6C}"/>
                </a:ext>
              </a:extLst>
            </p:cNvPr>
            <p:cNvSpPr/>
            <p:nvPr/>
          </p:nvSpPr>
          <p:spPr>
            <a:xfrm>
              <a:off x="2523594" y="3414876"/>
              <a:ext cx="668665" cy="358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DD73C67-C7D4-56AD-FDA7-500983E133AF}"/>
                </a:ext>
              </a:extLst>
            </p:cNvPr>
            <p:cNvSpPr txBox="1"/>
            <p:nvPr/>
          </p:nvSpPr>
          <p:spPr>
            <a:xfrm>
              <a:off x="651461" y="4891333"/>
              <a:ext cx="1505156" cy="557204"/>
            </a:xfrm>
            <a:prstGeom prst="rect">
              <a:avLst/>
            </a:prstGeom>
            <a:noFill/>
          </p:spPr>
          <p:txBody>
            <a:bodyPr wrap="none" rtlCol="0">
              <a:spAutoFit/>
            </a:bodyPr>
            <a:lstStyle/>
            <a:p>
              <a:pPr algn="ctr">
                <a:lnSpc>
                  <a:spcPts val="1800"/>
                </a:lnSpc>
              </a:pPr>
              <a:r>
                <a:rPr lang="en-US" dirty="0"/>
                <a:t>Under utilized</a:t>
              </a:r>
            </a:p>
            <a:p>
              <a:pPr algn="ctr">
                <a:lnSpc>
                  <a:spcPts val="1800"/>
                </a:lnSpc>
              </a:pPr>
              <a:r>
                <a:rPr lang="en-US" dirty="0"/>
                <a:t>servers</a:t>
              </a:r>
            </a:p>
          </p:txBody>
        </p:sp>
        <p:sp>
          <p:nvSpPr>
            <p:cNvPr id="27" name="TextBox 26">
              <a:extLst>
                <a:ext uri="{FF2B5EF4-FFF2-40B4-BE49-F238E27FC236}">
                  <a16:creationId xmlns:a16="http://schemas.microsoft.com/office/drawing/2014/main" id="{4EBDB2D4-761F-81AB-FD4C-EA44A9B6417F}"/>
                </a:ext>
              </a:extLst>
            </p:cNvPr>
            <p:cNvSpPr txBox="1"/>
            <p:nvPr/>
          </p:nvSpPr>
          <p:spPr>
            <a:xfrm>
              <a:off x="3733008" y="4879824"/>
              <a:ext cx="1658660" cy="557204"/>
            </a:xfrm>
            <a:prstGeom prst="rect">
              <a:avLst/>
            </a:prstGeom>
            <a:noFill/>
          </p:spPr>
          <p:txBody>
            <a:bodyPr wrap="none" rtlCol="0">
              <a:spAutoFit/>
            </a:bodyPr>
            <a:lstStyle/>
            <a:p>
              <a:pPr algn="ctr">
                <a:lnSpc>
                  <a:spcPts val="1800"/>
                </a:lnSpc>
              </a:pPr>
              <a:r>
                <a:rPr lang="en-US" dirty="0"/>
                <a:t>VMware Virtual</a:t>
              </a:r>
            </a:p>
            <a:p>
              <a:pPr algn="ctr">
                <a:lnSpc>
                  <a:spcPts val="1800"/>
                </a:lnSpc>
              </a:pPr>
              <a:r>
                <a:rPr lang="en-US" dirty="0"/>
                <a:t>Server</a:t>
              </a:r>
            </a:p>
          </p:txBody>
        </p:sp>
        <p:pic>
          <p:nvPicPr>
            <p:cNvPr id="50" name="Picture 49">
              <a:extLst>
                <a:ext uri="{FF2B5EF4-FFF2-40B4-BE49-F238E27FC236}">
                  <a16:creationId xmlns:a16="http://schemas.microsoft.com/office/drawing/2014/main" id="{AB2241A4-20BE-C157-F3F0-1DD41A5B747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07626" y="1693819"/>
              <a:ext cx="1386840" cy="226445"/>
            </a:xfrm>
            <a:prstGeom prst="rect">
              <a:avLst/>
            </a:prstGeom>
          </p:spPr>
        </p:pic>
      </p:grpSp>
      <p:sp>
        <p:nvSpPr>
          <p:cNvPr id="3" name="TextBox 2">
            <a:extLst>
              <a:ext uri="{FF2B5EF4-FFF2-40B4-BE49-F238E27FC236}">
                <a16:creationId xmlns:a16="http://schemas.microsoft.com/office/drawing/2014/main" id="{606F36B7-A5BB-8483-C580-A5C4D02BCEFD}"/>
              </a:ext>
            </a:extLst>
          </p:cNvPr>
          <p:cNvSpPr txBox="1"/>
          <p:nvPr/>
        </p:nvSpPr>
        <p:spPr>
          <a:xfrm>
            <a:off x="401869" y="1421389"/>
            <a:ext cx="4998354" cy="360227"/>
          </a:xfrm>
          <a:prstGeom prst="rect">
            <a:avLst/>
          </a:prstGeom>
          <a:noFill/>
        </p:spPr>
        <p:txBody>
          <a:bodyPr wrap="square" rtlCol="0">
            <a:spAutoFit/>
          </a:bodyPr>
          <a:lstStyle/>
          <a:p>
            <a:pPr algn="ctr">
              <a:lnSpc>
                <a:spcPts val="1800"/>
              </a:lnSpc>
            </a:pPr>
            <a:r>
              <a:rPr lang="en-US" sz="2800" b="1" dirty="0" err="1"/>
              <a:t>Vmware</a:t>
            </a:r>
            <a:r>
              <a:rPr lang="en-US" sz="2800" b="1" dirty="0"/>
              <a:t>: Virtualized OS</a:t>
            </a:r>
          </a:p>
        </p:txBody>
      </p:sp>
    </p:spTree>
    <p:extLst>
      <p:ext uri="{BB962C8B-B14F-4D97-AF65-F5344CB8AC3E}">
        <p14:creationId xmlns:p14="http://schemas.microsoft.com/office/powerpoint/2010/main" val="23831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92684-8FDC-207F-35E5-8935B18F7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5388" y="4584859"/>
            <a:ext cx="1016243" cy="1016243"/>
          </a:xfrm>
          <a:prstGeom prst="rect">
            <a:avLst/>
          </a:prstGeom>
        </p:spPr>
      </p:pic>
      <p:grpSp>
        <p:nvGrpSpPr>
          <p:cNvPr id="24" name="Group 23">
            <a:extLst>
              <a:ext uri="{FF2B5EF4-FFF2-40B4-BE49-F238E27FC236}">
                <a16:creationId xmlns:a16="http://schemas.microsoft.com/office/drawing/2014/main" id="{83BBC7B9-BE12-F53D-CA9F-1DA5557C664F}"/>
              </a:ext>
            </a:extLst>
          </p:cNvPr>
          <p:cNvGrpSpPr/>
          <p:nvPr/>
        </p:nvGrpSpPr>
        <p:grpSpPr>
          <a:xfrm>
            <a:off x="6903716" y="1421718"/>
            <a:ext cx="4614707" cy="3001968"/>
            <a:chOff x="6903716" y="1421718"/>
            <a:chExt cx="4614707" cy="3001968"/>
          </a:xfrm>
        </p:grpSpPr>
        <p:grpSp>
          <p:nvGrpSpPr>
            <p:cNvPr id="5" name="Group 4">
              <a:extLst>
                <a:ext uri="{FF2B5EF4-FFF2-40B4-BE49-F238E27FC236}">
                  <a16:creationId xmlns:a16="http://schemas.microsoft.com/office/drawing/2014/main" id="{B01B75C2-EA27-A3CA-751F-C14924873EAD}"/>
                </a:ext>
              </a:extLst>
            </p:cNvPr>
            <p:cNvGrpSpPr/>
            <p:nvPr/>
          </p:nvGrpSpPr>
          <p:grpSpPr>
            <a:xfrm>
              <a:off x="6903716" y="2184812"/>
              <a:ext cx="4614707" cy="2238874"/>
              <a:chOff x="9447761" y="3892773"/>
              <a:chExt cx="1870336" cy="907413"/>
            </a:xfrm>
          </p:grpSpPr>
          <p:pic>
            <p:nvPicPr>
              <p:cNvPr id="6" name="Google Shape;73;p13">
                <a:extLst>
                  <a:ext uri="{FF2B5EF4-FFF2-40B4-BE49-F238E27FC236}">
                    <a16:creationId xmlns:a16="http://schemas.microsoft.com/office/drawing/2014/main" id="{83A27AD7-FAF7-147A-3042-136191C28F4B}"/>
                  </a:ext>
                </a:extLst>
              </p:cNvPr>
              <p:cNvPicPr preferRelativeResize="0"/>
              <p:nvPr/>
            </p:nvPicPr>
            <p:blipFill>
              <a:blip r:embed="rId3">
                <a:alphaModFix/>
              </a:blip>
              <a:stretch>
                <a:fillRect/>
              </a:stretch>
            </p:blipFill>
            <p:spPr>
              <a:xfrm>
                <a:off x="9447761" y="4010911"/>
                <a:ext cx="534210" cy="534210"/>
              </a:xfrm>
              <a:prstGeom prst="rect">
                <a:avLst/>
              </a:prstGeom>
              <a:noFill/>
              <a:ln>
                <a:noFill/>
              </a:ln>
            </p:spPr>
          </p:pic>
          <p:pic>
            <p:nvPicPr>
              <p:cNvPr id="7" name="Google Shape;73;p13">
                <a:extLst>
                  <a:ext uri="{FF2B5EF4-FFF2-40B4-BE49-F238E27FC236}">
                    <a16:creationId xmlns:a16="http://schemas.microsoft.com/office/drawing/2014/main" id="{155E0500-0ABE-DA8C-68CA-F7EDC65F1DC6}"/>
                  </a:ext>
                </a:extLst>
              </p:cNvPr>
              <p:cNvPicPr preferRelativeResize="0"/>
              <p:nvPr/>
            </p:nvPicPr>
            <p:blipFill>
              <a:blip r:embed="rId3">
                <a:alphaModFix/>
              </a:blip>
              <a:stretch>
                <a:fillRect/>
              </a:stretch>
            </p:blipFill>
            <p:spPr>
              <a:xfrm>
                <a:off x="10783887" y="4011054"/>
                <a:ext cx="534210" cy="534210"/>
              </a:xfrm>
              <a:prstGeom prst="rect">
                <a:avLst/>
              </a:prstGeom>
              <a:noFill/>
              <a:ln>
                <a:noFill/>
              </a:ln>
            </p:spPr>
          </p:pic>
          <p:pic>
            <p:nvPicPr>
              <p:cNvPr id="8" name="Picture 7">
                <a:extLst>
                  <a:ext uri="{FF2B5EF4-FFF2-40B4-BE49-F238E27FC236}">
                    <a16:creationId xmlns:a16="http://schemas.microsoft.com/office/drawing/2014/main" id="{0A00B6EE-6D81-6F7F-F191-0F8174B68131}"/>
                  </a:ext>
                </a:extLst>
              </p:cNvPr>
              <p:cNvPicPr>
                <a:picLocks noChangeAspect="1"/>
              </p:cNvPicPr>
              <p:nvPr/>
            </p:nvPicPr>
            <p:blipFill rotWithShape="1">
              <a:blip r:embed="rId4">
                <a:extLst>
                  <a:ext uri="{28A0092B-C50C-407E-A947-70E740481C1C}">
                    <a14:useLocalDpi xmlns:a14="http://schemas.microsoft.com/office/drawing/2010/main" val="0"/>
                  </a:ext>
                </a:extLst>
              </a:blip>
              <a:srcRect l="4733" t="18179" r="6500" b="21778"/>
              <a:stretch/>
            </p:blipFill>
            <p:spPr>
              <a:xfrm>
                <a:off x="9673215" y="3892773"/>
                <a:ext cx="1341497" cy="907413"/>
              </a:xfrm>
              <a:prstGeom prst="rect">
                <a:avLst/>
              </a:prstGeom>
            </p:spPr>
          </p:pic>
        </p:grpSp>
        <p:sp>
          <p:nvSpPr>
            <p:cNvPr id="9" name="Rectangle 8">
              <a:extLst>
                <a:ext uri="{FF2B5EF4-FFF2-40B4-BE49-F238E27FC236}">
                  <a16:creationId xmlns:a16="http://schemas.microsoft.com/office/drawing/2014/main" id="{7E70F601-0D39-D7A9-C462-F7F318932F3C}"/>
                </a:ext>
              </a:extLst>
            </p:cNvPr>
            <p:cNvSpPr/>
            <p:nvPr/>
          </p:nvSpPr>
          <p:spPr>
            <a:xfrm>
              <a:off x="6978826" y="1421718"/>
              <a:ext cx="4462400" cy="523220"/>
            </a:xfrm>
            <a:prstGeom prst="rect">
              <a:avLst/>
            </a:prstGeom>
          </p:spPr>
          <p:txBody>
            <a:bodyPr wrap="square">
              <a:spAutoFit/>
            </a:bodyPr>
            <a:lstStyle/>
            <a:p>
              <a:pPr marL="50800" indent="0" algn="ctr">
                <a:buNone/>
              </a:pPr>
              <a:r>
                <a:rPr lang="en-US" sz="2800" b="1" kern="0" dirty="0">
                  <a:latin typeface="Avenir LT Std 65 Medium" panose="020B0603020203020204"/>
                  <a:sym typeface="Calibri"/>
                </a:rPr>
                <a:t>Trusted Storage</a:t>
              </a:r>
            </a:p>
          </p:txBody>
        </p:sp>
        <p:sp>
          <p:nvSpPr>
            <p:cNvPr id="10" name="TextBox 9">
              <a:extLst>
                <a:ext uri="{FF2B5EF4-FFF2-40B4-BE49-F238E27FC236}">
                  <a16:creationId xmlns:a16="http://schemas.microsoft.com/office/drawing/2014/main" id="{5DB73416-9982-32AF-0CBD-FD275BB27A75}"/>
                </a:ext>
              </a:extLst>
            </p:cNvPr>
            <p:cNvSpPr txBox="1"/>
            <p:nvPr/>
          </p:nvSpPr>
          <p:spPr>
            <a:xfrm>
              <a:off x="7030425" y="1868712"/>
              <a:ext cx="4359202" cy="369332"/>
            </a:xfrm>
            <a:prstGeom prst="rect">
              <a:avLst/>
            </a:prstGeom>
            <a:noFill/>
          </p:spPr>
          <p:txBody>
            <a:bodyPr wrap="square">
              <a:spAutoFit/>
            </a:bodyPr>
            <a:lstStyle/>
            <a:p>
              <a:pPr algn="ctr"/>
              <a:r>
                <a:rPr lang="en-US" b="1" dirty="0">
                  <a:solidFill>
                    <a:srgbClr val="0167C1"/>
                  </a:solidFill>
                  <a:latin typeface="Avenir LT Std 65 Medium" panose="020B0603020203020204"/>
                </a:rPr>
                <a:t>Storage, Archive and DR in one</a:t>
              </a:r>
              <a:endParaRPr lang="en-US" dirty="0"/>
            </a:p>
          </p:txBody>
        </p:sp>
      </p:grpSp>
      <p:sp>
        <p:nvSpPr>
          <p:cNvPr id="2" name="Title 1">
            <a:extLst>
              <a:ext uri="{FF2B5EF4-FFF2-40B4-BE49-F238E27FC236}">
                <a16:creationId xmlns:a16="http://schemas.microsoft.com/office/drawing/2014/main" id="{59A94C2E-DC4A-83F6-FDD4-78840238433F}"/>
              </a:ext>
            </a:extLst>
          </p:cNvPr>
          <p:cNvSpPr>
            <a:spLocks noGrp="1"/>
          </p:cNvSpPr>
          <p:nvPr>
            <p:ph type="title"/>
          </p:nvPr>
        </p:nvSpPr>
        <p:spPr/>
        <p:txBody>
          <a:bodyPr/>
          <a:lstStyle/>
          <a:p>
            <a:r>
              <a:rPr lang="en-US" dirty="0" err="1"/>
              <a:t>restorVault</a:t>
            </a:r>
            <a:r>
              <a:rPr lang="en-US" dirty="0"/>
              <a:t> </a:t>
            </a:r>
            <a:r>
              <a:rPr lang="en-US" b="1" dirty="0"/>
              <a:t>Virtual Cloud Storage</a:t>
            </a:r>
          </a:p>
        </p:txBody>
      </p:sp>
      <p:sp>
        <p:nvSpPr>
          <p:cNvPr id="3" name="Text Placeholder 2">
            <a:extLst>
              <a:ext uri="{FF2B5EF4-FFF2-40B4-BE49-F238E27FC236}">
                <a16:creationId xmlns:a16="http://schemas.microsoft.com/office/drawing/2014/main" id="{91D55AC4-9A71-5718-3AA4-670EC66E49EF}"/>
              </a:ext>
            </a:extLst>
          </p:cNvPr>
          <p:cNvSpPr>
            <a:spLocks noGrp="1"/>
          </p:cNvSpPr>
          <p:nvPr>
            <p:ph type="body" sz="quarter" idx="10"/>
          </p:nvPr>
        </p:nvSpPr>
        <p:spPr/>
        <p:txBody>
          <a:bodyPr/>
          <a:lstStyle/>
          <a:p>
            <a:pPr>
              <a:lnSpc>
                <a:spcPts val="2200"/>
              </a:lnSpc>
            </a:pPr>
            <a:r>
              <a:rPr lang="en-US" dirty="0"/>
              <a:t>Trusted Storage</a:t>
            </a:r>
          </a:p>
          <a:p>
            <a:pPr lvl="1">
              <a:lnSpc>
                <a:spcPts val="2200"/>
              </a:lnSpc>
            </a:pPr>
            <a:r>
              <a:rPr lang="en-US" dirty="0"/>
              <a:t>Redundant, WORM object storage</a:t>
            </a:r>
          </a:p>
          <a:p>
            <a:pPr lvl="1">
              <a:lnSpc>
                <a:spcPts val="2200"/>
              </a:lnSpc>
            </a:pPr>
            <a:r>
              <a:rPr lang="en-US" dirty="0"/>
              <a:t>Two copies, separate data centers</a:t>
            </a:r>
          </a:p>
          <a:p>
            <a:pPr lvl="1">
              <a:lnSpc>
                <a:spcPts val="2200"/>
              </a:lnSpc>
            </a:pPr>
            <a:r>
              <a:rPr lang="en-US" dirty="0"/>
              <a:t>Data encrypted in-flight and at rest</a:t>
            </a:r>
          </a:p>
          <a:p>
            <a:pPr lvl="1">
              <a:lnSpc>
                <a:spcPts val="2200"/>
              </a:lnSpc>
            </a:pPr>
            <a:r>
              <a:rPr lang="en-US" dirty="0"/>
              <a:t>Verified/audited data integrity</a:t>
            </a:r>
          </a:p>
          <a:p>
            <a:pPr lvl="1">
              <a:lnSpc>
                <a:spcPts val="2200"/>
              </a:lnSpc>
            </a:pPr>
            <a:r>
              <a:rPr lang="en-US" dirty="0"/>
              <a:t>Trusted Systems compliant</a:t>
            </a:r>
          </a:p>
          <a:p>
            <a:pPr lvl="1">
              <a:lnSpc>
                <a:spcPts val="2200"/>
              </a:lnSpc>
            </a:pPr>
            <a:endParaRPr lang="en-US" dirty="0"/>
          </a:p>
          <a:p>
            <a:pPr>
              <a:lnSpc>
                <a:spcPts val="2200"/>
              </a:lnSpc>
            </a:pPr>
            <a:r>
              <a:rPr lang="en-US" dirty="0"/>
              <a:t>Virtualized Access *</a:t>
            </a:r>
          </a:p>
          <a:p>
            <a:pPr lvl="1">
              <a:lnSpc>
                <a:spcPts val="2200"/>
              </a:lnSpc>
            </a:pPr>
            <a:r>
              <a:rPr lang="en-US" dirty="0"/>
              <a:t>Offload Data Virtualization</a:t>
            </a:r>
          </a:p>
          <a:p>
            <a:pPr lvl="2">
              <a:lnSpc>
                <a:spcPts val="2200"/>
              </a:lnSpc>
            </a:pPr>
            <a:r>
              <a:rPr lang="en-US" dirty="0"/>
              <a:t>Reduces storage/backup/DR ~80%</a:t>
            </a:r>
          </a:p>
          <a:p>
            <a:pPr lvl="1">
              <a:lnSpc>
                <a:spcPts val="2200"/>
              </a:lnSpc>
            </a:pPr>
            <a:r>
              <a:rPr lang="en-US" dirty="0"/>
              <a:t>Copy Data Virtualization</a:t>
            </a:r>
          </a:p>
          <a:p>
            <a:pPr lvl="2">
              <a:lnSpc>
                <a:spcPts val="2200"/>
              </a:lnSpc>
            </a:pPr>
            <a:r>
              <a:rPr lang="en-US" dirty="0"/>
              <a:t>Reduces multi-cloud storage ~90%</a:t>
            </a:r>
          </a:p>
          <a:p>
            <a:pPr lvl="1">
              <a:lnSpc>
                <a:spcPts val="2200"/>
              </a:lnSpc>
            </a:pPr>
            <a:r>
              <a:rPr lang="en-US" dirty="0"/>
              <a:t>Virtual Data File Recovery</a:t>
            </a:r>
          </a:p>
          <a:p>
            <a:pPr lvl="2">
              <a:lnSpc>
                <a:spcPts val="2200"/>
              </a:lnSpc>
            </a:pPr>
            <a:r>
              <a:rPr lang="en-US" dirty="0"/>
              <a:t>Restores TBs of file access in minutes</a:t>
            </a:r>
          </a:p>
        </p:txBody>
      </p:sp>
      <p:sp>
        <p:nvSpPr>
          <p:cNvPr id="11" name="TextBox 10">
            <a:extLst>
              <a:ext uri="{FF2B5EF4-FFF2-40B4-BE49-F238E27FC236}">
                <a16:creationId xmlns:a16="http://schemas.microsoft.com/office/drawing/2014/main" id="{487A6FD2-C868-26DE-9F57-A11A2BF21A89}"/>
              </a:ext>
            </a:extLst>
          </p:cNvPr>
          <p:cNvSpPr txBox="1"/>
          <p:nvPr/>
        </p:nvSpPr>
        <p:spPr>
          <a:xfrm>
            <a:off x="9736605" y="5497320"/>
            <a:ext cx="798617" cy="253916"/>
          </a:xfrm>
          <a:prstGeom prst="rect">
            <a:avLst/>
          </a:prstGeom>
          <a:noFill/>
        </p:spPr>
        <p:txBody>
          <a:bodyPr wrap="none" rtlCol="0">
            <a:spAutoFit/>
          </a:bodyPr>
          <a:lstStyle/>
          <a:p>
            <a:pPr algn="ctr"/>
            <a:r>
              <a:rPr lang="en-US" sz="1050" b="1" dirty="0">
                <a:latin typeface="Avenir LT Std 65 Medium" panose="020B0603020203020204" pitchFamily="34" charset="0"/>
              </a:rPr>
              <a:t>SharePoint</a:t>
            </a:r>
          </a:p>
        </p:txBody>
      </p:sp>
      <p:sp>
        <p:nvSpPr>
          <p:cNvPr id="12" name="TextBox 11">
            <a:extLst>
              <a:ext uri="{FF2B5EF4-FFF2-40B4-BE49-F238E27FC236}">
                <a16:creationId xmlns:a16="http://schemas.microsoft.com/office/drawing/2014/main" id="{13E3CF16-8164-D3E1-D05E-8DDFF88036E9}"/>
              </a:ext>
            </a:extLst>
          </p:cNvPr>
          <p:cNvSpPr txBox="1"/>
          <p:nvPr/>
        </p:nvSpPr>
        <p:spPr>
          <a:xfrm>
            <a:off x="9048748" y="5497320"/>
            <a:ext cx="344967" cy="253916"/>
          </a:xfrm>
          <a:prstGeom prst="rect">
            <a:avLst/>
          </a:prstGeom>
          <a:noFill/>
        </p:spPr>
        <p:txBody>
          <a:bodyPr wrap="none" rtlCol="0">
            <a:spAutoFit/>
          </a:bodyPr>
          <a:lstStyle/>
          <a:p>
            <a:pPr algn="ctr"/>
            <a:r>
              <a:rPr lang="en-US" sz="1050" b="1" dirty="0">
                <a:latin typeface="Avenir LT Std 65 Medium" panose="020B0603020203020204" pitchFamily="34" charset="0"/>
              </a:rPr>
              <a:t>DR</a:t>
            </a:r>
          </a:p>
        </p:txBody>
      </p:sp>
      <p:sp>
        <p:nvSpPr>
          <p:cNvPr id="13" name="TextBox 12">
            <a:extLst>
              <a:ext uri="{FF2B5EF4-FFF2-40B4-BE49-F238E27FC236}">
                <a16:creationId xmlns:a16="http://schemas.microsoft.com/office/drawing/2014/main" id="{EABA84B5-4A1C-4D67-2466-D9843B89BF81}"/>
              </a:ext>
            </a:extLst>
          </p:cNvPr>
          <p:cNvSpPr txBox="1"/>
          <p:nvPr/>
        </p:nvSpPr>
        <p:spPr>
          <a:xfrm>
            <a:off x="7950527" y="5497320"/>
            <a:ext cx="712054" cy="253916"/>
          </a:xfrm>
          <a:prstGeom prst="rect">
            <a:avLst/>
          </a:prstGeom>
          <a:noFill/>
        </p:spPr>
        <p:txBody>
          <a:bodyPr wrap="none" rtlCol="0">
            <a:spAutoFit/>
          </a:bodyPr>
          <a:lstStyle/>
          <a:p>
            <a:pPr algn="ctr"/>
            <a:r>
              <a:rPr lang="en-US" sz="1050" b="1" dirty="0">
                <a:latin typeface="Avenir LT Std 65 Medium" panose="020B0603020203020204" pitchFamily="34" charset="0"/>
              </a:rPr>
              <a:t>PRIMARY</a:t>
            </a:r>
          </a:p>
        </p:txBody>
      </p:sp>
      <p:pic>
        <p:nvPicPr>
          <p:cNvPr id="16" name="Google Shape;54;p13">
            <a:extLst>
              <a:ext uri="{FF2B5EF4-FFF2-40B4-BE49-F238E27FC236}">
                <a16:creationId xmlns:a16="http://schemas.microsoft.com/office/drawing/2014/main" id="{AE2B1C24-A045-F067-AA80-A91844AD061F}"/>
              </a:ext>
            </a:extLst>
          </p:cNvPr>
          <p:cNvPicPr preferRelativeResize="0"/>
          <p:nvPr/>
        </p:nvPicPr>
        <p:blipFill>
          <a:blip r:embed="rId5">
            <a:alphaModFix/>
          </a:blip>
          <a:stretch>
            <a:fillRect/>
          </a:stretch>
        </p:blipFill>
        <p:spPr>
          <a:xfrm>
            <a:off x="8713520" y="4607355"/>
            <a:ext cx="1016243" cy="977683"/>
          </a:xfrm>
          <a:prstGeom prst="rect">
            <a:avLst/>
          </a:prstGeom>
          <a:noFill/>
          <a:ln>
            <a:noFill/>
          </a:ln>
        </p:spPr>
      </p:pic>
      <p:pic>
        <p:nvPicPr>
          <p:cNvPr id="17" name="Google Shape;54;p13">
            <a:extLst>
              <a:ext uri="{FF2B5EF4-FFF2-40B4-BE49-F238E27FC236}">
                <a16:creationId xmlns:a16="http://schemas.microsoft.com/office/drawing/2014/main" id="{14A99590-32AE-93BD-0CBE-BE67BE2C4780}"/>
              </a:ext>
            </a:extLst>
          </p:cNvPr>
          <p:cNvPicPr preferRelativeResize="0"/>
          <p:nvPr/>
        </p:nvPicPr>
        <p:blipFill>
          <a:blip r:embed="rId5">
            <a:alphaModFix/>
          </a:blip>
          <a:stretch>
            <a:fillRect/>
          </a:stretch>
        </p:blipFill>
        <p:spPr>
          <a:xfrm>
            <a:off x="9638938" y="4596847"/>
            <a:ext cx="1016243" cy="977683"/>
          </a:xfrm>
          <a:prstGeom prst="rect">
            <a:avLst/>
          </a:prstGeom>
          <a:noFill/>
          <a:ln>
            <a:noFill/>
          </a:ln>
        </p:spPr>
      </p:pic>
      <p:sp>
        <p:nvSpPr>
          <p:cNvPr id="14" name="TextBox 13">
            <a:extLst>
              <a:ext uri="{FF2B5EF4-FFF2-40B4-BE49-F238E27FC236}">
                <a16:creationId xmlns:a16="http://schemas.microsoft.com/office/drawing/2014/main" id="{58217619-58DD-C4ED-D79F-B8CB180C0AF2}"/>
              </a:ext>
            </a:extLst>
          </p:cNvPr>
          <p:cNvSpPr txBox="1"/>
          <p:nvPr/>
        </p:nvSpPr>
        <p:spPr>
          <a:xfrm>
            <a:off x="7707085" y="5768707"/>
            <a:ext cx="3062791" cy="523220"/>
          </a:xfrm>
          <a:prstGeom prst="rect">
            <a:avLst/>
          </a:prstGeom>
          <a:noFill/>
        </p:spPr>
        <p:txBody>
          <a:bodyPr wrap="square" rtlCol="0">
            <a:spAutoFit/>
          </a:bodyPr>
          <a:lstStyle/>
          <a:p>
            <a:pPr marL="50800" indent="0" algn="ctr">
              <a:buNone/>
            </a:pPr>
            <a:r>
              <a:rPr lang="en-US" sz="2800" b="1" kern="0" dirty="0">
                <a:latin typeface="Avenir LT Std 65 Medium" panose="020B0603020203020204"/>
                <a:sym typeface="Calibri"/>
              </a:rPr>
              <a:t>Virtualized Access</a:t>
            </a:r>
          </a:p>
        </p:txBody>
      </p:sp>
      <p:sp>
        <p:nvSpPr>
          <p:cNvPr id="26" name="TextBox 25">
            <a:extLst>
              <a:ext uri="{FF2B5EF4-FFF2-40B4-BE49-F238E27FC236}">
                <a16:creationId xmlns:a16="http://schemas.microsoft.com/office/drawing/2014/main" id="{02503268-B2C8-735F-4B64-39381BF72E77}"/>
              </a:ext>
            </a:extLst>
          </p:cNvPr>
          <p:cNvSpPr txBox="1"/>
          <p:nvPr/>
        </p:nvSpPr>
        <p:spPr>
          <a:xfrm>
            <a:off x="9010986" y="6485511"/>
            <a:ext cx="2249848" cy="261610"/>
          </a:xfrm>
          <a:prstGeom prst="rect">
            <a:avLst/>
          </a:prstGeom>
          <a:noFill/>
        </p:spPr>
        <p:txBody>
          <a:bodyPr wrap="square">
            <a:spAutoFit/>
          </a:bodyPr>
          <a:lstStyle/>
          <a:p>
            <a:pPr algn="ctr"/>
            <a:r>
              <a:rPr lang="en-US" sz="1100" b="1" dirty="0">
                <a:solidFill>
                  <a:srgbClr val="0167C1"/>
                </a:solidFill>
              </a:rPr>
              <a:t>* US Patent </a:t>
            </a:r>
            <a:r>
              <a:rPr lang="en-US" sz="1100" b="0" i="0" dirty="0">
                <a:solidFill>
                  <a:srgbClr val="333333"/>
                </a:solidFill>
                <a:effectLst/>
              </a:rPr>
              <a:t>11,630,737</a:t>
            </a:r>
            <a:endParaRPr lang="en-US" sz="1100" dirty="0"/>
          </a:p>
        </p:txBody>
      </p:sp>
    </p:spTree>
    <p:extLst>
      <p:ext uri="{BB962C8B-B14F-4D97-AF65-F5344CB8AC3E}">
        <p14:creationId xmlns:p14="http://schemas.microsoft.com/office/powerpoint/2010/main" val="419452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82EA13D-6B35-7478-0A15-496DE882FC6E}"/>
              </a:ext>
            </a:extLst>
          </p:cNvPr>
          <p:cNvGrpSpPr/>
          <p:nvPr/>
        </p:nvGrpSpPr>
        <p:grpSpPr>
          <a:xfrm>
            <a:off x="5929511" y="1601388"/>
            <a:ext cx="2485434" cy="2485434"/>
            <a:chOff x="5929511" y="1601388"/>
            <a:chExt cx="2485434" cy="2485434"/>
          </a:xfrm>
        </p:grpSpPr>
        <p:pic>
          <p:nvPicPr>
            <p:cNvPr id="46" name="Picture 45">
              <a:extLst>
                <a:ext uri="{FF2B5EF4-FFF2-40B4-BE49-F238E27FC236}">
                  <a16:creationId xmlns:a16="http://schemas.microsoft.com/office/drawing/2014/main" id="{D2B034D2-49FE-E44E-AAD1-B0F5A5D2E8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9511" y="1601388"/>
              <a:ext cx="2485434" cy="2485434"/>
            </a:xfrm>
            <a:prstGeom prst="rect">
              <a:avLst/>
            </a:prstGeom>
          </p:spPr>
        </p:pic>
        <p:sp>
          <p:nvSpPr>
            <p:cNvPr id="35" name="TextBox 34">
              <a:extLst>
                <a:ext uri="{FF2B5EF4-FFF2-40B4-BE49-F238E27FC236}">
                  <a16:creationId xmlns:a16="http://schemas.microsoft.com/office/drawing/2014/main" id="{25D97E37-883D-A4D8-F3FB-8BD2D39796F1}"/>
                </a:ext>
              </a:extLst>
            </p:cNvPr>
            <p:cNvSpPr txBox="1"/>
            <p:nvPr/>
          </p:nvSpPr>
          <p:spPr>
            <a:xfrm>
              <a:off x="6939363" y="2793925"/>
              <a:ext cx="572593" cy="369332"/>
            </a:xfrm>
            <a:prstGeom prst="rect">
              <a:avLst/>
            </a:prstGeom>
            <a:noFill/>
          </p:spPr>
          <p:txBody>
            <a:bodyPr wrap="none" rtlCol="0">
              <a:spAutoFit/>
            </a:bodyPr>
            <a:lstStyle/>
            <a:p>
              <a:pPr algn="ctr"/>
              <a:r>
                <a:rPr lang="en-US" b="1" dirty="0">
                  <a:solidFill>
                    <a:schemeClr val="bg1"/>
                  </a:solidFill>
                </a:rPr>
                <a:t>VDF</a:t>
              </a:r>
            </a:p>
          </p:txBody>
        </p:sp>
        <p:sp>
          <p:nvSpPr>
            <p:cNvPr id="49" name="TextBox 48">
              <a:extLst>
                <a:ext uri="{FF2B5EF4-FFF2-40B4-BE49-F238E27FC236}">
                  <a16:creationId xmlns:a16="http://schemas.microsoft.com/office/drawing/2014/main" id="{CB64C112-7E5E-AD1F-D176-2CD1D3C04923}"/>
                </a:ext>
              </a:extLst>
            </p:cNvPr>
            <p:cNvSpPr txBox="1"/>
            <p:nvPr/>
          </p:nvSpPr>
          <p:spPr>
            <a:xfrm>
              <a:off x="6858199" y="3192286"/>
              <a:ext cx="717248" cy="307777"/>
            </a:xfrm>
            <a:prstGeom prst="rect">
              <a:avLst/>
            </a:prstGeom>
            <a:noFill/>
          </p:spPr>
          <p:txBody>
            <a:bodyPr wrap="none" rtlCol="0">
              <a:spAutoFit/>
            </a:bodyPr>
            <a:lstStyle/>
            <a:p>
              <a:pPr algn="ctr"/>
              <a:r>
                <a:rPr lang="en-US" sz="1400" b="1" dirty="0"/>
                <a:t>ACTIVE</a:t>
              </a:r>
            </a:p>
          </p:txBody>
        </p:sp>
      </p:grpSp>
      <p:pic>
        <p:nvPicPr>
          <p:cNvPr id="16" name="Google Shape;73;p13">
            <a:extLst>
              <a:ext uri="{FF2B5EF4-FFF2-40B4-BE49-F238E27FC236}">
                <a16:creationId xmlns:a16="http://schemas.microsoft.com/office/drawing/2014/main" id="{853EB243-E51F-1901-F059-15C92FBC5B8E}"/>
              </a:ext>
            </a:extLst>
          </p:cNvPr>
          <p:cNvPicPr preferRelativeResize="0"/>
          <p:nvPr/>
        </p:nvPicPr>
        <p:blipFill>
          <a:blip r:embed="rId4">
            <a:alphaModFix/>
          </a:blip>
          <a:stretch>
            <a:fillRect/>
          </a:stretch>
        </p:blipFill>
        <p:spPr>
          <a:xfrm>
            <a:off x="7921724" y="3780887"/>
            <a:ext cx="2537977" cy="2562881"/>
          </a:xfrm>
          <a:prstGeom prst="rect">
            <a:avLst/>
          </a:prstGeom>
          <a:noFill/>
          <a:ln>
            <a:noFill/>
          </a:ln>
        </p:spPr>
      </p:pic>
      <p:grpSp>
        <p:nvGrpSpPr>
          <p:cNvPr id="8" name="Group 7">
            <a:extLst>
              <a:ext uri="{FF2B5EF4-FFF2-40B4-BE49-F238E27FC236}">
                <a16:creationId xmlns:a16="http://schemas.microsoft.com/office/drawing/2014/main" id="{8C85650A-7EEB-C656-7FA4-81EB15F122F1}"/>
              </a:ext>
            </a:extLst>
          </p:cNvPr>
          <p:cNvGrpSpPr/>
          <p:nvPr/>
        </p:nvGrpSpPr>
        <p:grpSpPr>
          <a:xfrm>
            <a:off x="3830700" y="1595969"/>
            <a:ext cx="2506901" cy="2708138"/>
            <a:chOff x="3830700" y="1595969"/>
            <a:chExt cx="2506901" cy="2708138"/>
          </a:xfrm>
        </p:grpSpPr>
        <p:pic>
          <p:nvPicPr>
            <p:cNvPr id="25" name="Picture 24">
              <a:extLst>
                <a:ext uri="{FF2B5EF4-FFF2-40B4-BE49-F238E27FC236}">
                  <a16:creationId xmlns:a16="http://schemas.microsoft.com/office/drawing/2014/main" id="{C160E77B-B75A-4F82-AE16-469A1FB940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0700" y="1595969"/>
              <a:ext cx="2506901" cy="2504385"/>
            </a:xfrm>
            <a:prstGeom prst="rect">
              <a:avLst/>
            </a:prstGeom>
          </p:spPr>
        </p:pic>
        <p:sp>
          <p:nvSpPr>
            <p:cNvPr id="33" name="TextBox 32">
              <a:extLst>
                <a:ext uri="{FF2B5EF4-FFF2-40B4-BE49-F238E27FC236}">
                  <a16:creationId xmlns:a16="http://schemas.microsoft.com/office/drawing/2014/main" id="{D520C3A5-4BC4-3155-D9D0-D0C4D60164A0}"/>
                </a:ext>
              </a:extLst>
            </p:cNvPr>
            <p:cNvSpPr txBox="1"/>
            <p:nvPr/>
          </p:nvSpPr>
          <p:spPr>
            <a:xfrm>
              <a:off x="4722122" y="3198359"/>
              <a:ext cx="717248" cy="307777"/>
            </a:xfrm>
            <a:prstGeom prst="rect">
              <a:avLst/>
            </a:prstGeom>
            <a:noFill/>
          </p:spPr>
          <p:txBody>
            <a:bodyPr wrap="none" rtlCol="0">
              <a:spAutoFit/>
            </a:bodyPr>
            <a:lstStyle/>
            <a:p>
              <a:pPr algn="ctr"/>
              <a:r>
                <a:rPr lang="en-US" sz="1400" b="1" dirty="0"/>
                <a:t>ACTIVE</a:t>
              </a:r>
            </a:p>
          </p:txBody>
        </p:sp>
        <p:sp>
          <p:nvSpPr>
            <p:cNvPr id="34" name="TextBox 33">
              <a:extLst>
                <a:ext uri="{FF2B5EF4-FFF2-40B4-BE49-F238E27FC236}">
                  <a16:creationId xmlns:a16="http://schemas.microsoft.com/office/drawing/2014/main" id="{09026239-CDC9-E44A-DD64-71135B089659}"/>
                </a:ext>
              </a:extLst>
            </p:cNvPr>
            <p:cNvSpPr txBox="1"/>
            <p:nvPr/>
          </p:nvSpPr>
          <p:spPr>
            <a:xfrm>
              <a:off x="4832739" y="3438723"/>
              <a:ext cx="468398" cy="307777"/>
            </a:xfrm>
            <a:prstGeom prst="rect">
              <a:avLst/>
            </a:prstGeom>
            <a:noFill/>
          </p:spPr>
          <p:txBody>
            <a:bodyPr wrap="none" rtlCol="0">
              <a:spAutoFit/>
            </a:bodyPr>
            <a:lstStyle/>
            <a:p>
              <a:pPr algn="ctr"/>
              <a:r>
                <a:rPr lang="en-US" sz="1400" b="1" dirty="0"/>
                <a:t>O/S</a:t>
              </a:r>
            </a:p>
          </p:txBody>
        </p:sp>
        <p:sp>
          <p:nvSpPr>
            <p:cNvPr id="41" name="TextBox 40">
              <a:extLst>
                <a:ext uri="{FF2B5EF4-FFF2-40B4-BE49-F238E27FC236}">
                  <a16:creationId xmlns:a16="http://schemas.microsoft.com/office/drawing/2014/main" id="{DC1EFE73-FC62-AF75-A90F-0DA008CF2E42}"/>
                </a:ext>
              </a:extLst>
            </p:cNvPr>
            <p:cNvSpPr txBox="1"/>
            <p:nvPr/>
          </p:nvSpPr>
          <p:spPr>
            <a:xfrm>
              <a:off x="4669905" y="3780887"/>
              <a:ext cx="794064" cy="523220"/>
            </a:xfrm>
            <a:prstGeom prst="rect">
              <a:avLst/>
            </a:prstGeom>
            <a:noFill/>
          </p:spPr>
          <p:txBody>
            <a:bodyPr wrap="none" rtlCol="0">
              <a:spAutoFit/>
            </a:bodyPr>
            <a:lstStyle/>
            <a:p>
              <a:pPr algn="ctr"/>
              <a:r>
                <a:rPr lang="en-US" sz="1400" b="1" dirty="0">
                  <a:solidFill>
                    <a:schemeClr val="tx1">
                      <a:lumMod val="50000"/>
                      <a:lumOff val="50000"/>
                    </a:schemeClr>
                  </a:solidFill>
                </a:rPr>
                <a:t>CLOUD</a:t>
              </a:r>
            </a:p>
            <a:p>
              <a:pPr algn="ctr"/>
              <a:r>
                <a:rPr lang="en-US" sz="1400" b="1" dirty="0">
                  <a:solidFill>
                    <a:schemeClr val="tx1">
                      <a:lumMod val="50000"/>
                      <a:lumOff val="50000"/>
                    </a:schemeClr>
                  </a:solidFill>
                </a:rPr>
                <a:t>BACKUP</a:t>
              </a:r>
            </a:p>
          </p:txBody>
        </p:sp>
        <p:sp>
          <p:nvSpPr>
            <p:cNvPr id="43" name="TextBox 42">
              <a:extLst>
                <a:ext uri="{FF2B5EF4-FFF2-40B4-BE49-F238E27FC236}">
                  <a16:creationId xmlns:a16="http://schemas.microsoft.com/office/drawing/2014/main" id="{DCA0CF47-5294-1EF7-308D-6264A61550D0}"/>
                </a:ext>
              </a:extLst>
            </p:cNvPr>
            <p:cNvSpPr txBox="1"/>
            <p:nvPr/>
          </p:nvSpPr>
          <p:spPr>
            <a:xfrm>
              <a:off x="4516182" y="2452623"/>
              <a:ext cx="1186607" cy="646331"/>
            </a:xfrm>
            <a:prstGeom prst="rect">
              <a:avLst/>
            </a:prstGeom>
            <a:noFill/>
          </p:spPr>
          <p:txBody>
            <a:bodyPr wrap="none" rtlCol="0">
              <a:spAutoFit/>
            </a:bodyPr>
            <a:lstStyle/>
            <a:p>
              <a:pPr algn="ctr"/>
              <a:r>
                <a:rPr lang="en-US" b="1" dirty="0"/>
                <a:t>80%</a:t>
              </a:r>
            </a:p>
            <a:p>
              <a:pPr algn="ctr"/>
              <a:r>
                <a:rPr lang="en-US" b="1" dirty="0"/>
                <a:t>INACTIVE  </a:t>
              </a:r>
            </a:p>
          </p:txBody>
        </p:sp>
      </p:grpSp>
      <p:grpSp>
        <p:nvGrpSpPr>
          <p:cNvPr id="13" name="Group 12">
            <a:extLst>
              <a:ext uri="{FF2B5EF4-FFF2-40B4-BE49-F238E27FC236}">
                <a16:creationId xmlns:a16="http://schemas.microsoft.com/office/drawing/2014/main" id="{EB5B6E7C-AAFF-8208-43FC-E621F1CE0175}"/>
              </a:ext>
            </a:extLst>
          </p:cNvPr>
          <p:cNvGrpSpPr/>
          <p:nvPr/>
        </p:nvGrpSpPr>
        <p:grpSpPr>
          <a:xfrm>
            <a:off x="557301" y="4761790"/>
            <a:ext cx="4872205" cy="1200329"/>
            <a:chOff x="557301" y="4761790"/>
            <a:chExt cx="4872205" cy="1200329"/>
          </a:xfrm>
        </p:grpSpPr>
        <p:sp>
          <p:nvSpPr>
            <p:cNvPr id="9" name="Arrow: Right 8">
              <a:extLst>
                <a:ext uri="{FF2B5EF4-FFF2-40B4-BE49-F238E27FC236}">
                  <a16:creationId xmlns:a16="http://schemas.microsoft.com/office/drawing/2014/main" id="{EF9B9513-CF86-B1B0-84E1-4E3447D2B3D0}"/>
                </a:ext>
              </a:extLst>
            </p:cNvPr>
            <p:cNvSpPr/>
            <p:nvPr/>
          </p:nvSpPr>
          <p:spPr>
            <a:xfrm>
              <a:off x="557301" y="4783828"/>
              <a:ext cx="4872205" cy="1178291"/>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24D79A-0FE7-32D6-39AA-4EBDFB7E3EEC}"/>
                </a:ext>
              </a:extLst>
            </p:cNvPr>
            <p:cNvSpPr txBox="1"/>
            <p:nvPr/>
          </p:nvSpPr>
          <p:spPr>
            <a:xfrm>
              <a:off x="559679" y="4761790"/>
              <a:ext cx="4345080" cy="1200329"/>
            </a:xfrm>
            <a:prstGeom prst="rect">
              <a:avLst/>
            </a:prstGeom>
            <a:noFill/>
          </p:spPr>
          <p:txBody>
            <a:bodyPr wrap="square">
              <a:spAutoFit/>
            </a:bodyPr>
            <a:lstStyle/>
            <a:p>
              <a:r>
                <a:rPr lang="en-US" dirty="0">
                  <a:solidFill>
                    <a:srgbClr val="FFFFFF"/>
                  </a:solidFill>
                </a:rPr>
                <a:t>What if you could put your files into a tamperproof multi-cloud vault and always trust the gold copy? Then you would only need to backup bookmarks to inactive files!</a:t>
              </a:r>
            </a:p>
          </p:txBody>
        </p:sp>
      </p:grpSp>
      <p:pic>
        <p:nvPicPr>
          <p:cNvPr id="47" name="Picture 46">
            <a:extLst>
              <a:ext uri="{FF2B5EF4-FFF2-40B4-BE49-F238E27FC236}">
                <a16:creationId xmlns:a16="http://schemas.microsoft.com/office/drawing/2014/main" id="{32219AE1-9D3D-530F-6650-734B36AB5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046" y="1605444"/>
            <a:ext cx="2485434" cy="2485434"/>
          </a:xfrm>
          <a:prstGeom prst="rect">
            <a:avLst/>
          </a:prstGeom>
        </p:spPr>
      </p:pic>
      <p:pic>
        <p:nvPicPr>
          <p:cNvPr id="48" name="Picture 47">
            <a:extLst>
              <a:ext uri="{FF2B5EF4-FFF2-40B4-BE49-F238E27FC236}">
                <a16:creationId xmlns:a16="http://schemas.microsoft.com/office/drawing/2014/main" id="{286A4F86-E2CB-BB3C-9A59-46EE589CF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996" y="1605444"/>
            <a:ext cx="2485434" cy="2485434"/>
          </a:xfrm>
          <a:prstGeom prst="rect">
            <a:avLst/>
          </a:prstGeom>
        </p:spPr>
      </p:pic>
      <p:pic>
        <p:nvPicPr>
          <p:cNvPr id="22" name="Picture 21">
            <a:extLst>
              <a:ext uri="{FF2B5EF4-FFF2-40B4-BE49-F238E27FC236}">
                <a16:creationId xmlns:a16="http://schemas.microsoft.com/office/drawing/2014/main" id="{FBE33F40-3E08-5407-F49D-27A9125CE1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54" y="1595969"/>
            <a:ext cx="2506901" cy="2504385"/>
          </a:xfrm>
          <a:prstGeom prst="rect">
            <a:avLst/>
          </a:prstGeom>
        </p:spPr>
      </p:pic>
      <p:sp>
        <p:nvSpPr>
          <p:cNvPr id="2" name="Title 1">
            <a:extLst>
              <a:ext uri="{FF2B5EF4-FFF2-40B4-BE49-F238E27FC236}">
                <a16:creationId xmlns:a16="http://schemas.microsoft.com/office/drawing/2014/main" id="{DFB422D8-2490-3098-4C41-E5A6FACF384D}"/>
              </a:ext>
            </a:extLst>
          </p:cNvPr>
          <p:cNvSpPr>
            <a:spLocks noGrp="1"/>
          </p:cNvSpPr>
          <p:nvPr>
            <p:ph type="title"/>
          </p:nvPr>
        </p:nvSpPr>
        <p:spPr/>
        <p:txBody>
          <a:bodyPr/>
          <a:lstStyle/>
          <a:p>
            <a:r>
              <a:rPr lang="en-US" dirty="0"/>
              <a:t>The Inactive Data Problem</a:t>
            </a:r>
          </a:p>
        </p:txBody>
      </p:sp>
      <p:sp>
        <p:nvSpPr>
          <p:cNvPr id="17" name="TextBox 16">
            <a:extLst>
              <a:ext uri="{FF2B5EF4-FFF2-40B4-BE49-F238E27FC236}">
                <a16:creationId xmlns:a16="http://schemas.microsoft.com/office/drawing/2014/main" id="{066B060C-7713-A8C3-D9E6-242F7C342A26}"/>
              </a:ext>
            </a:extLst>
          </p:cNvPr>
          <p:cNvSpPr txBox="1"/>
          <p:nvPr/>
        </p:nvSpPr>
        <p:spPr>
          <a:xfrm>
            <a:off x="557301" y="2452623"/>
            <a:ext cx="1186607" cy="646331"/>
          </a:xfrm>
          <a:prstGeom prst="rect">
            <a:avLst/>
          </a:prstGeom>
          <a:noFill/>
        </p:spPr>
        <p:txBody>
          <a:bodyPr wrap="none" rtlCol="0">
            <a:spAutoFit/>
          </a:bodyPr>
          <a:lstStyle/>
          <a:p>
            <a:pPr algn="ctr"/>
            <a:r>
              <a:rPr lang="en-US" b="1" dirty="0"/>
              <a:t>80%</a:t>
            </a:r>
          </a:p>
          <a:p>
            <a:pPr algn="ctr"/>
            <a:r>
              <a:rPr lang="en-US" b="1" dirty="0"/>
              <a:t>INACTIVE  </a:t>
            </a:r>
          </a:p>
        </p:txBody>
      </p:sp>
      <p:sp>
        <p:nvSpPr>
          <p:cNvPr id="18" name="TextBox 17">
            <a:extLst>
              <a:ext uri="{FF2B5EF4-FFF2-40B4-BE49-F238E27FC236}">
                <a16:creationId xmlns:a16="http://schemas.microsoft.com/office/drawing/2014/main" id="{6C40BE06-C94A-C317-0B35-A78EDB7B1369}"/>
              </a:ext>
            </a:extLst>
          </p:cNvPr>
          <p:cNvSpPr txBox="1"/>
          <p:nvPr/>
        </p:nvSpPr>
        <p:spPr>
          <a:xfrm>
            <a:off x="782072" y="3198359"/>
            <a:ext cx="717248" cy="307777"/>
          </a:xfrm>
          <a:prstGeom prst="rect">
            <a:avLst/>
          </a:prstGeom>
          <a:noFill/>
        </p:spPr>
        <p:txBody>
          <a:bodyPr wrap="none" rtlCol="0">
            <a:spAutoFit/>
          </a:bodyPr>
          <a:lstStyle/>
          <a:p>
            <a:pPr algn="ctr"/>
            <a:r>
              <a:rPr lang="en-US" sz="1400" b="1" dirty="0"/>
              <a:t>ACTIVE</a:t>
            </a:r>
          </a:p>
        </p:txBody>
      </p:sp>
      <p:sp>
        <p:nvSpPr>
          <p:cNvPr id="28" name="TextBox 27">
            <a:extLst>
              <a:ext uri="{FF2B5EF4-FFF2-40B4-BE49-F238E27FC236}">
                <a16:creationId xmlns:a16="http://schemas.microsoft.com/office/drawing/2014/main" id="{041C9EB1-8024-A98E-8E1E-004E8B908855}"/>
              </a:ext>
            </a:extLst>
          </p:cNvPr>
          <p:cNvSpPr txBox="1"/>
          <p:nvPr/>
        </p:nvSpPr>
        <p:spPr>
          <a:xfrm>
            <a:off x="892689" y="3438723"/>
            <a:ext cx="468398" cy="307777"/>
          </a:xfrm>
          <a:prstGeom prst="rect">
            <a:avLst/>
          </a:prstGeom>
          <a:noFill/>
        </p:spPr>
        <p:txBody>
          <a:bodyPr wrap="none" rtlCol="0">
            <a:spAutoFit/>
          </a:bodyPr>
          <a:lstStyle/>
          <a:p>
            <a:pPr algn="ctr"/>
            <a:r>
              <a:rPr lang="en-US" sz="1400" b="1" dirty="0"/>
              <a:t>O/S</a:t>
            </a:r>
          </a:p>
        </p:txBody>
      </p:sp>
      <p:sp>
        <p:nvSpPr>
          <p:cNvPr id="36" name="TextBox 35">
            <a:extLst>
              <a:ext uri="{FF2B5EF4-FFF2-40B4-BE49-F238E27FC236}">
                <a16:creationId xmlns:a16="http://schemas.microsoft.com/office/drawing/2014/main" id="{8D112B23-9AC8-E75D-0EC3-6963FD9EB0EB}"/>
              </a:ext>
            </a:extLst>
          </p:cNvPr>
          <p:cNvSpPr txBox="1"/>
          <p:nvPr/>
        </p:nvSpPr>
        <p:spPr>
          <a:xfrm>
            <a:off x="8903457" y="2793925"/>
            <a:ext cx="572593" cy="369332"/>
          </a:xfrm>
          <a:prstGeom prst="rect">
            <a:avLst/>
          </a:prstGeom>
          <a:noFill/>
        </p:spPr>
        <p:txBody>
          <a:bodyPr wrap="none" rtlCol="0">
            <a:spAutoFit/>
          </a:bodyPr>
          <a:lstStyle/>
          <a:p>
            <a:pPr algn="ctr"/>
            <a:r>
              <a:rPr lang="en-US" b="1" dirty="0">
                <a:solidFill>
                  <a:schemeClr val="bg1"/>
                </a:solidFill>
              </a:rPr>
              <a:t>VDF</a:t>
            </a:r>
          </a:p>
        </p:txBody>
      </p:sp>
      <p:sp>
        <p:nvSpPr>
          <p:cNvPr id="37" name="TextBox 36">
            <a:extLst>
              <a:ext uri="{FF2B5EF4-FFF2-40B4-BE49-F238E27FC236}">
                <a16:creationId xmlns:a16="http://schemas.microsoft.com/office/drawing/2014/main" id="{3756E8E9-15F5-C24D-6F7A-9DF35D4DD5A2}"/>
              </a:ext>
            </a:extLst>
          </p:cNvPr>
          <p:cNvSpPr txBox="1"/>
          <p:nvPr/>
        </p:nvSpPr>
        <p:spPr>
          <a:xfrm>
            <a:off x="10887212" y="2793925"/>
            <a:ext cx="572593" cy="369332"/>
          </a:xfrm>
          <a:prstGeom prst="rect">
            <a:avLst/>
          </a:prstGeom>
          <a:noFill/>
        </p:spPr>
        <p:txBody>
          <a:bodyPr wrap="none" rtlCol="0">
            <a:spAutoFit/>
          </a:bodyPr>
          <a:lstStyle/>
          <a:p>
            <a:pPr algn="ctr"/>
            <a:r>
              <a:rPr lang="en-US" b="1" dirty="0">
                <a:solidFill>
                  <a:schemeClr val="bg1"/>
                </a:solidFill>
              </a:rPr>
              <a:t>VDF</a:t>
            </a:r>
          </a:p>
        </p:txBody>
      </p:sp>
      <p:sp>
        <p:nvSpPr>
          <p:cNvPr id="39" name="TextBox 38">
            <a:extLst>
              <a:ext uri="{FF2B5EF4-FFF2-40B4-BE49-F238E27FC236}">
                <a16:creationId xmlns:a16="http://schemas.microsoft.com/office/drawing/2014/main" id="{87B38153-3590-7C79-B236-62F17C4291A9}"/>
              </a:ext>
            </a:extLst>
          </p:cNvPr>
          <p:cNvSpPr txBox="1"/>
          <p:nvPr/>
        </p:nvSpPr>
        <p:spPr>
          <a:xfrm>
            <a:off x="658238" y="3780887"/>
            <a:ext cx="886653" cy="523220"/>
          </a:xfrm>
          <a:prstGeom prst="rect">
            <a:avLst/>
          </a:prstGeom>
          <a:noFill/>
        </p:spPr>
        <p:txBody>
          <a:bodyPr wrap="none" rtlCol="0">
            <a:spAutoFit/>
          </a:bodyPr>
          <a:lstStyle/>
          <a:p>
            <a:pPr algn="ctr"/>
            <a:r>
              <a:rPr lang="en-US" sz="1400" b="1" dirty="0"/>
              <a:t>PRIMARY</a:t>
            </a:r>
          </a:p>
          <a:p>
            <a:pPr algn="ctr"/>
            <a:r>
              <a:rPr lang="en-US" sz="1400" b="1" dirty="0"/>
              <a:t>STORAGE</a:t>
            </a:r>
          </a:p>
        </p:txBody>
      </p:sp>
      <p:grpSp>
        <p:nvGrpSpPr>
          <p:cNvPr id="7" name="Group 6">
            <a:extLst>
              <a:ext uri="{FF2B5EF4-FFF2-40B4-BE49-F238E27FC236}">
                <a16:creationId xmlns:a16="http://schemas.microsoft.com/office/drawing/2014/main" id="{578B7CC9-C92A-C850-2725-2DEF45C14447}"/>
              </a:ext>
            </a:extLst>
          </p:cNvPr>
          <p:cNvGrpSpPr/>
          <p:nvPr/>
        </p:nvGrpSpPr>
        <p:grpSpPr>
          <a:xfrm>
            <a:off x="1858973" y="1595969"/>
            <a:ext cx="2506901" cy="2708138"/>
            <a:chOff x="1858973" y="1595969"/>
            <a:chExt cx="2506901" cy="2708138"/>
          </a:xfrm>
        </p:grpSpPr>
        <p:pic>
          <p:nvPicPr>
            <p:cNvPr id="24" name="Picture 23">
              <a:extLst>
                <a:ext uri="{FF2B5EF4-FFF2-40B4-BE49-F238E27FC236}">
                  <a16:creationId xmlns:a16="http://schemas.microsoft.com/office/drawing/2014/main" id="{9B6BAF2F-DB50-02C1-1443-BD246ABB4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973" y="1595969"/>
              <a:ext cx="2506901" cy="2504385"/>
            </a:xfrm>
            <a:prstGeom prst="rect">
              <a:avLst/>
            </a:prstGeom>
          </p:spPr>
        </p:pic>
        <p:sp>
          <p:nvSpPr>
            <p:cNvPr id="30" name="TextBox 29">
              <a:extLst>
                <a:ext uri="{FF2B5EF4-FFF2-40B4-BE49-F238E27FC236}">
                  <a16:creationId xmlns:a16="http://schemas.microsoft.com/office/drawing/2014/main" id="{178A2E69-2153-CE26-8A6A-1437F9CA521C}"/>
                </a:ext>
              </a:extLst>
            </p:cNvPr>
            <p:cNvSpPr txBox="1"/>
            <p:nvPr/>
          </p:nvSpPr>
          <p:spPr>
            <a:xfrm>
              <a:off x="2732219" y="3198359"/>
              <a:ext cx="717248" cy="307777"/>
            </a:xfrm>
            <a:prstGeom prst="rect">
              <a:avLst/>
            </a:prstGeom>
            <a:noFill/>
          </p:spPr>
          <p:txBody>
            <a:bodyPr wrap="none" rtlCol="0">
              <a:spAutoFit/>
            </a:bodyPr>
            <a:lstStyle/>
            <a:p>
              <a:pPr algn="ctr"/>
              <a:r>
                <a:rPr lang="en-US" sz="1400" b="1" dirty="0"/>
                <a:t>ACTIVE</a:t>
              </a:r>
            </a:p>
          </p:txBody>
        </p:sp>
        <p:sp>
          <p:nvSpPr>
            <p:cNvPr id="31" name="TextBox 30">
              <a:extLst>
                <a:ext uri="{FF2B5EF4-FFF2-40B4-BE49-F238E27FC236}">
                  <a16:creationId xmlns:a16="http://schemas.microsoft.com/office/drawing/2014/main" id="{B262510B-C187-0A54-EE2F-BDE8417C7270}"/>
                </a:ext>
              </a:extLst>
            </p:cNvPr>
            <p:cNvSpPr txBox="1"/>
            <p:nvPr/>
          </p:nvSpPr>
          <p:spPr>
            <a:xfrm>
              <a:off x="2842836" y="3438723"/>
              <a:ext cx="468398" cy="307777"/>
            </a:xfrm>
            <a:prstGeom prst="rect">
              <a:avLst/>
            </a:prstGeom>
            <a:noFill/>
          </p:spPr>
          <p:txBody>
            <a:bodyPr wrap="none" rtlCol="0">
              <a:spAutoFit/>
            </a:bodyPr>
            <a:lstStyle/>
            <a:p>
              <a:pPr algn="ctr"/>
              <a:r>
                <a:rPr lang="en-US" sz="1400" b="1" dirty="0"/>
                <a:t>O/S</a:t>
              </a:r>
            </a:p>
          </p:txBody>
        </p:sp>
        <p:sp>
          <p:nvSpPr>
            <p:cNvPr id="40" name="TextBox 39">
              <a:extLst>
                <a:ext uri="{FF2B5EF4-FFF2-40B4-BE49-F238E27FC236}">
                  <a16:creationId xmlns:a16="http://schemas.microsoft.com/office/drawing/2014/main" id="{46EAB1B6-AA37-A9E1-BA1A-E5B167CC66E7}"/>
                </a:ext>
              </a:extLst>
            </p:cNvPr>
            <p:cNvSpPr txBox="1"/>
            <p:nvPr/>
          </p:nvSpPr>
          <p:spPr>
            <a:xfrm>
              <a:off x="2716217" y="3780887"/>
              <a:ext cx="794064" cy="523220"/>
            </a:xfrm>
            <a:prstGeom prst="rect">
              <a:avLst/>
            </a:prstGeom>
            <a:noFill/>
          </p:spPr>
          <p:txBody>
            <a:bodyPr wrap="none" rtlCol="0">
              <a:spAutoFit/>
            </a:bodyPr>
            <a:lstStyle/>
            <a:p>
              <a:pPr algn="ctr"/>
              <a:r>
                <a:rPr lang="en-US" sz="1400" b="1" dirty="0">
                  <a:solidFill>
                    <a:schemeClr val="tx1">
                      <a:lumMod val="50000"/>
                      <a:lumOff val="50000"/>
                    </a:schemeClr>
                  </a:solidFill>
                </a:rPr>
                <a:t>LOCAL</a:t>
              </a:r>
            </a:p>
            <a:p>
              <a:pPr algn="ctr"/>
              <a:r>
                <a:rPr lang="en-US" sz="1400" b="1" dirty="0">
                  <a:solidFill>
                    <a:schemeClr val="tx1">
                      <a:lumMod val="50000"/>
                      <a:lumOff val="50000"/>
                    </a:schemeClr>
                  </a:solidFill>
                </a:rPr>
                <a:t>BACKUP</a:t>
              </a:r>
            </a:p>
          </p:txBody>
        </p:sp>
        <p:sp>
          <p:nvSpPr>
            <p:cNvPr id="42" name="TextBox 41">
              <a:extLst>
                <a:ext uri="{FF2B5EF4-FFF2-40B4-BE49-F238E27FC236}">
                  <a16:creationId xmlns:a16="http://schemas.microsoft.com/office/drawing/2014/main" id="{1FE67A70-958A-5129-6284-6AD0FD45B7B6}"/>
                </a:ext>
              </a:extLst>
            </p:cNvPr>
            <p:cNvSpPr txBox="1"/>
            <p:nvPr/>
          </p:nvSpPr>
          <p:spPr>
            <a:xfrm>
              <a:off x="2536741" y="2452623"/>
              <a:ext cx="1186607" cy="646331"/>
            </a:xfrm>
            <a:prstGeom prst="rect">
              <a:avLst/>
            </a:prstGeom>
            <a:noFill/>
          </p:spPr>
          <p:txBody>
            <a:bodyPr wrap="none" rtlCol="0">
              <a:spAutoFit/>
            </a:bodyPr>
            <a:lstStyle/>
            <a:p>
              <a:pPr algn="ctr"/>
              <a:r>
                <a:rPr lang="en-US" b="1" dirty="0"/>
                <a:t>80%</a:t>
              </a:r>
            </a:p>
            <a:p>
              <a:pPr algn="ctr"/>
              <a:r>
                <a:rPr lang="en-US" b="1" dirty="0"/>
                <a:t>INACTIVE  </a:t>
              </a:r>
            </a:p>
          </p:txBody>
        </p:sp>
      </p:grpSp>
      <p:sp>
        <p:nvSpPr>
          <p:cNvPr id="50" name="TextBox 49">
            <a:extLst>
              <a:ext uri="{FF2B5EF4-FFF2-40B4-BE49-F238E27FC236}">
                <a16:creationId xmlns:a16="http://schemas.microsoft.com/office/drawing/2014/main" id="{C15995EC-8F89-5682-022A-A621FB56C936}"/>
              </a:ext>
            </a:extLst>
          </p:cNvPr>
          <p:cNvSpPr txBox="1"/>
          <p:nvPr/>
        </p:nvSpPr>
        <p:spPr>
          <a:xfrm>
            <a:off x="8808346" y="3192286"/>
            <a:ext cx="717248" cy="307777"/>
          </a:xfrm>
          <a:prstGeom prst="rect">
            <a:avLst/>
          </a:prstGeom>
          <a:noFill/>
        </p:spPr>
        <p:txBody>
          <a:bodyPr wrap="none" rtlCol="0">
            <a:spAutoFit/>
          </a:bodyPr>
          <a:lstStyle/>
          <a:p>
            <a:pPr algn="ctr"/>
            <a:r>
              <a:rPr lang="en-US" sz="1400" b="1" dirty="0"/>
              <a:t>ACTIVE</a:t>
            </a:r>
          </a:p>
        </p:txBody>
      </p:sp>
      <p:sp>
        <p:nvSpPr>
          <p:cNvPr id="51" name="TextBox 50">
            <a:extLst>
              <a:ext uri="{FF2B5EF4-FFF2-40B4-BE49-F238E27FC236}">
                <a16:creationId xmlns:a16="http://schemas.microsoft.com/office/drawing/2014/main" id="{C870378A-3EDC-D42C-08C4-FE978461383E}"/>
              </a:ext>
            </a:extLst>
          </p:cNvPr>
          <p:cNvSpPr txBox="1"/>
          <p:nvPr/>
        </p:nvSpPr>
        <p:spPr>
          <a:xfrm>
            <a:off x="10798249" y="3192286"/>
            <a:ext cx="717248" cy="307777"/>
          </a:xfrm>
          <a:prstGeom prst="rect">
            <a:avLst/>
          </a:prstGeom>
          <a:noFill/>
        </p:spPr>
        <p:txBody>
          <a:bodyPr wrap="none" rtlCol="0">
            <a:spAutoFit/>
          </a:bodyPr>
          <a:lstStyle/>
          <a:p>
            <a:pPr algn="ctr"/>
            <a:r>
              <a:rPr lang="en-US" sz="1400" b="1" dirty="0"/>
              <a:t>ACTIVE</a:t>
            </a:r>
          </a:p>
        </p:txBody>
      </p:sp>
      <p:sp>
        <p:nvSpPr>
          <p:cNvPr id="52" name="TextBox 51">
            <a:extLst>
              <a:ext uri="{FF2B5EF4-FFF2-40B4-BE49-F238E27FC236}">
                <a16:creationId xmlns:a16="http://schemas.microsoft.com/office/drawing/2014/main" id="{97088D04-7B61-2AEE-B348-19174C27B298}"/>
              </a:ext>
            </a:extLst>
          </p:cNvPr>
          <p:cNvSpPr txBox="1"/>
          <p:nvPr/>
        </p:nvSpPr>
        <p:spPr>
          <a:xfrm>
            <a:off x="1739704" y="1362009"/>
            <a:ext cx="2846998" cy="461665"/>
          </a:xfrm>
          <a:prstGeom prst="rect">
            <a:avLst/>
          </a:prstGeom>
          <a:noFill/>
        </p:spPr>
        <p:txBody>
          <a:bodyPr wrap="none" rtlCol="0">
            <a:spAutoFit/>
          </a:bodyPr>
          <a:lstStyle/>
          <a:p>
            <a:r>
              <a:rPr lang="en-US" sz="2400" b="1" dirty="0"/>
              <a:t>CURRENT SITUATION</a:t>
            </a:r>
          </a:p>
        </p:txBody>
      </p:sp>
      <p:sp>
        <p:nvSpPr>
          <p:cNvPr id="53" name="TextBox 52">
            <a:extLst>
              <a:ext uri="{FF2B5EF4-FFF2-40B4-BE49-F238E27FC236}">
                <a16:creationId xmlns:a16="http://schemas.microsoft.com/office/drawing/2014/main" id="{55DDA319-4ECF-DBF2-9893-95AB8B7F94AA}"/>
              </a:ext>
            </a:extLst>
          </p:cNvPr>
          <p:cNvSpPr txBox="1"/>
          <p:nvPr/>
        </p:nvSpPr>
        <p:spPr>
          <a:xfrm>
            <a:off x="7379173" y="1329522"/>
            <a:ext cx="3575594" cy="461665"/>
          </a:xfrm>
          <a:prstGeom prst="rect">
            <a:avLst/>
          </a:prstGeom>
          <a:noFill/>
        </p:spPr>
        <p:txBody>
          <a:bodyPr wrap="none" rtlCol="0">
            <a:spAutoFit/>
          </a:bodyPr>
          <a:lstStyle/>
          <a:p>
            <a:r>
              <a:rPr lang="en-US" sz="2400" b="1" dirty="0"/>
              <a:t>TRUSTED CLOUD STORAGE</a:t>
            </a:r>
          </a:p>
        </p:txBody>
      </p:sp>
      <p:sp>
        <p:nvSpPr>
          <p:cNvPr id="55" name="TextBox 54">
            <a:extLst>
              <a:ext uri="{FF2B5EF4-FFF2-40B4-BE49-F238E27FC236}">
                <a16:creationId xmlns:a16="http://schemas.microsoft.com/office/drawing/2014/main" id="{267AEBC4-5923-F843-1B38-F42CE00A5CE0}"/>
              </a:ext>
            </a:extLst>
          </p:cNvPr>
          <p:cNvSpPr txBox="1"/>
          <p:nvPr/>
        </p:nvSpPr>
        <p:spPr>
          <a:xfrm>
            <a:off x="10039755" y="4155768"/>
            <a:ext cx="2099806" cy="1815882"/>
          </a:xfrm>
          <a:prstGeom prst="rect">
            <a:avLst/>
          </a:prstGeom>
          <a:noFill/>
        </p:spPr>
        <p:txBody>
          <a:bodyPr wrap="none" rtlCol="0">
            <a:spAutoFit/>
          </a:bodyPr>
          <a:lstStyle/>
          <a:p>
            <a:pPr algn="ctr"/>
            <a:r>
              <a:rPr lang="en-US" sz="1400" b="1" dirty="0">
                <a:solidFill>
                  <a:srgbClr val="0167C1"/>
                </a:solidFill>
              </a:rPr>
              <a:t>TAMPERPROOF</a:t>
            </a:r>
          </a:p>
          <a:p>
            <a:pPr algn="ctr"/>
            <a:r>
              <a:rPr lang="en-US" sz="1400" b="1" dirty="0">
                <a:solidFill>
                  <a:srgbClr val="0167C1"/>
                </a:solidFill>
              </a:rPr>
              <a:t>&amp; REDUNDANT</a:t>
            </a:r>
          </a:p>
          <a:p>
            <a:pPr algn="ctr"/>
            <a:r>
              <a:rPr lang="en-US" sz="1400" b="1" dirty="0">
                <a:solidFill>
                  <a:srgbClr val="0167C1"/>
                </a:solidFill>
              </a:rPr>
              <a:t>TRUSTED VAULT</a:t>
            </a:r>
          </a:p>
          <a:p>
            <a:pPr marL="114300" indent="-114300">
              <a:buFont typeface="Arial" panose="020B0604020202020204" pitchFamily="34" charset="0"/>
              <a:buChar char="•"/>
            </a:pPr>
            <a:r>
              <a:rPr lang="en-US" sz="1400" dirty="0"/>
              <a:t>Designed for compliance</a:t>
            </a:r>
          </a:p>
          <a:p>
            <a:pPr marL="114300" indent="-114300">
              <a:buFont typeface="Arial" panose="020B0604020202020204" pitchFamily="34" charset="0"/>
              <a:buChar char="•"/>
            </a:pPr>
            <a:r>
              <a:rPr lang="en-US" sz="1400" dirty="0"/>
              <a:t>Hash, fingerprint, time…</a:t>
            </a:r>
          </a:p>
          <a:p>
            <a:pPr marL="114300" indent="-114300">
              <a:buFont typeface="Arial" panose="020B0604020202020204" pitchFamily="34" charset="0"/>
              <a:buChar char="•"/>
            </a:pPr>
            <a:r>
              <a:rPr lang="en-US" sz="1400" dirty="0"/>
              <a:t>Data integrity assurance</a:t>
            </a:r>
          </a:p>
          <a:p>
            <a:pPr marL="114300" indent="-114300">
              <a:buFont typeface="Arial" panose="020B0604020202020204" pitchFamily="34" charset="0"/>
              <a:buChar char="•"/>
            </a:pPr>
            <a:r>
              <a:rPr lang="en-US" sz="1400" dirty="0"/>
              <a:t>Immune to ransomware</a:t>
            </a:r>
          </a:p>
          <a:p>
            <a:pPr marL="114300" indent="-114300">
              <a:buFont typeface="Arial" panose="020B0604020202020204" pitchFamily="34" charset="0"/>
              <a:buChar char="•"/>
            </a:pPr>
            <a:r>
              <a:rPr lang="en-US" sz="1400" b="1" dirty="0"/>
              <a:t>Safer than the original</a:t>
            </a:r>
          </a:p>
        </p:txBody>
      </p:sp>
      <p:sp>
        <p:nvSpPr>
          <p:cNvPr id="3" name="TextBox 2">
            <a:extLst>
              <a:ext uri="{FF2B5EF4-FFF2-40B4-BE49-F238E27FC236}">
                <a16:creationId xmlns:a16="http://schemas.microsoft.com/office/drawing/2014/main" id="{79C5199A-783C-DCE8-CCF8-24C8B9B4B771}"/>
              </a:ext>
            </a:extLst>
          </p:cNvPr>
          <p:cNvSpPr txBox="1"/>
          <p:nvPr/>
        </p:nvSpPr>
        <p:spPr>
          <a:xfrm>
            <a:off x="5816627" y="4138546"/>
            <a:ext cx="2510303" cy="954107"/>
          </a:xfrm>
          <a:prstGeom prst="rect">
            <a:avLst/>
          </a:prstGeom>
          <a:noFill/>
        </p:spPr>
        <p:txBody>
          <a:bodyPr wrap="none" rtlCol="0">
            <a:spAutoFit/>
          </a:bodyPr>
          <a:lstStyle/>
          <a:p>
            <a:pPr algn="ctr"/>
            <a:r>
              <a:rPr lang="en-US" sz="1400" b="1" dirty="0">
                <a:solidFill>
                  <a:srgbClr val="0167C1"/>
                </a:solidFill>
              </a:rPr>
              <a:t>    SMALLER BACKUP</a:t>
            </a:r>
          </a:p>
          <a:p>
            <a:pPr marL="114300" indent="-114300">
              <a:buFont typeface="Arial" panose="020B0604020202020204" pitchFamily="34" charset="0"/>
              <a:buChar char="•"/>
            </a:pPr>
            <a:r>
              <a:rPr lang="en-US" sz="1400" dirty="0"/>
              <a:t>Virtual restore of VDFs in mins</a:t>
            </a:r>
          </a:p>
          <a:p>
            <a:pPr marL="114300" indent="-114300">
              <a:buFont typeface="Arial" panose="020B0604020202020204" pitchFamily="34" charset="0"/>
              <a:buChar char="•"/>
            </a:pPr>
            <a:r>
              <a:rPr lang="en-US" sz="1400" dirty="0"/>
              <a:t>Full restore in 1/5th the time</a:t>
            </a:r>
          </a:p>
          <a:p>
            <a:pPr marL="114300" indent="-114300">
              <a:buFont typeface="Arial" panose="020B0604020202020204" pitchFamily="34" charset="0"/>
              <a:buChar char="•"/>
            </a:pPr>
            <a:r>
              <a:rPr lang="en-US" sz="1400" b="1" dirty="0"/>
              <a:t>Reduces recovery downtime</a:t>
            </a:r>
          </a:p>
        </p:txBody>
      </p:sp>
      <p:sp>
        <p:nvSpPr>
          <p:cNvPr id="4" name="TextBox 3">
            <a:extLst>
              <a:ext uri="{FF2B5EF4-FFF2-40B4-BE49-F238E27FC236}">
                <a16:creationId xmlns:a16="http://schemas.microsoft.com/office/drawing/2014/main" id="{FA805FB9-18BD-363E-E296-A52B1FB5F987}"/>
              </a:ext>
            </a:extLst>
          </p:cNvPr>
          <p:cNvSpPr txBox="1"/>
          <p:nvPr/>
        </p:nvSpPr>
        <p:spPr>
          <a:xfrm>
            <a:off x="5702789" y="5189782"/>
            <a:ext cx="3101352" cy="954107"/>
          </a:xfrm>
          <a:prstGeom prst="rect">
            <a:avLst/>
          </a:prstGeom>
          <a:noFill/>
        </p:spPr>
        <p:txBody>
          <a:bodyPr wrap="square" rtlCol="0">
            <a:spAutoFit/>
          </a:bodyPr>
          <a:lstStyle/>
          <a:p>
            <a:pPr algn="ctr"/>
            <a:r>
              <a:rPr lang="en-US" sz="1400" b="1" dirty="0">
                <a:solidFill>
                  <a:srgbClr val="0167C1"/>
                </a:solidFill>
              </a:rPr>
              <a:t>CAPACITY RECLAIMED</a:t>
            </a:r>
          </a:p>
          <a:p>
            <a:pPr marL="114300" indent="-114300">
              <a:buFont typeface="Arial" panose="020B0604020202020204" pitchFamily="34" charset="0"/>
              <a:buChar char="•"/>
            </a:pPr>
            <a:r>
              <a:rPr lang="en-US" sz="1400" dirty="0"/>
              <a:t>Delays storage CAPEX for years</a:t>
            </a:r>
          </a:p>
          <a:p>
            <a:pPr marL="114300" indent="-114300">
              <a:buFont typeface="Arial" panose="020B0604020202020204" pitchFamily="34" charset="0"/>
              <a:buChar char="•"/>
            </a:pPr>
            <a:r>
              <a:rPr lang="en-US" sz="1400" dirty="0"/>
              <a:t>Avoids hassle &amp; OPEX of upgrades</a:t>
            </a:r>
          </a:p>
          <a:p>
            <a:pPr marL="114300" indent="-114300">
              <a:buFont typeface="Arial" panose="020B0604020202020204" pitchFamily="34" charset="0"/>
              <a:buChar char="•"/>
            </a:pPr>
            <a:r>
              <a:rPr lang="en-US" sz="1400" b="1" dirty="0"/>
              <a:t>Cloud Backup savings, pay for it!</a:t>
            </a:r>
          </a:p>
        </p:txBody>
      </p:sp>
      <p:sp>
        <p:nvSpPr>
          <p:cNvPr id="5" name="Rectangle 4">
            <a:extLst>
              <a:ext uri="{FF2B5EF4-FFF2-40B4-BE49-F238E27FC236}">
                <a16:creationId xmlns:a16="http://schemas.microsoft.com/office/drawing/2014/main" id="{0383354A-7482-0A62-9FA5-207076FC5175}"/>
              </a:ext>
            </a:extLst>
          </p:cNvPr>
          <p:cNvSpPr/>
          <p:nvPr/>
        </p:nvSpPr>
        <p:spPr>
          <a:xfrm>
            <a:off x="289560" y="1791186"/>
            <a:ext cx="5660964" cy="2581033"/>
          </a:xfrm>
          <a:prstGeom prst="rect">
            <a:avLst/>
          </a:prstGeom>
          <a:solidFill>
            <a:srgbClr val="FFFFFF">
              <a:alpha val="6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D35F27-14F3-CA7C-3124-5B3C790B4B7D}"/>
              </a:ext>
            </a:extLst>
          </p:cNvPr>
          <p:cNvSpPr/>
          <p:nvPr/>
        </p:nvSpPr>
        <p:spPr>
          <a:xfrm>
            <a:off x="8267890" y="1838855"/>
            <a:ext cx="3753424" cy="2065808"/>
          </a:xfrm>
          <a:prstGeom prst="rect">
            <a:avLst/>
          </a:prstGeom>
          <a:solidFill>
            <a:srgbClr val="FFFFFF">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oogle Shape;73;p13">
            <a:extLst>
              <a:ext uri="{FF2B5EF4-FFF2-40B4-BE49-F238E27FC236}">
                <a16:creationId xmlns:a16="http://schemas.microsoft.com/office/drawing/2014/main" id="{8640DF7E-6334-A80D-384D-77070DF567F6}"/>
              </a:ext>
            </a:extLst>
          </p:cNvPr>
          <p:cNvPicPr preferRelativeResize="0"/>
          <p:nvPr/>
        </p:nvPicPr>
        <p:blipFill>
          <a:blip r:embed="rId4">
            <a:alphaModFix/>
          </a:blip>
          <a:stretch>
            <a:fillRect/>
          </a:stretch>
        </p:blipFill>
        <p:spPr>
          <a:xfrm>
            <a:off x="8101344" y="3948328"/>
            <a:ext cx="2537977" cy="2562881"/>
          </a:xfrm>
          <a:prstGeom prst="rect">
            <a:avLst/>
          </a:prstGeom>
          <a:noFill/>
          <a:ln>
            <a:noFill/>
          </a:ln>
        </p:spPr>
      </p:pic>
      <p:grpSp>
        <p:nvGrpSpPr>
          <p:cNvPr id="27" name="Group 26">
            <a:extLst>
              <a:ext uri="{FF2B5EF4-FFF2-40B4-BE49-F238E27FC236}">
                <a16:creationId xmlns:a16="http://schemas.microsoft.com/office/drawing/2014/main" id="{A83185BD-6E86-4A50-27B8-78B050A1D475}"/>
              </a:ext>
            </a:extLst>
          </p:cNvPr>
          <p:cNvGrpSpPr/>
          <p:nvPr/>
        </p:nvGrpSpPr>
        <p:grpSpPr>
          <a:xfrm>
            <a:off x="6981859" y="3446096"/>
            <a:ext cx="4373530" cy="281983"/>
            <a:chOff x="6981859" y="3446096"/>
            <a:chExt cx="4373530" cy="281983"/>
          </a:xfrm>
        </p:grpSpPr>
        <p:sp>
          <p:nvSpPr>
            <p:cNvPr id="21" name="TextBox 20">
              <a:extLst>
                <a:ext uri="{FF2B5EF4-FFF2-40B4-BE49-F238E27FC236}">
                  <a16:creationId xmlns:a16="http://schemas.microsoft.com/office/drawing/2014/main" id="{CC90843E-9426-0DF6-8508-D7E8FB9A9C0A}"/>
                </a:ext>
              </a:extLst>
            </p:cNvPr>
            <p:cNvSpPr txBox="1"/>
            <p:nvPr/>
          </p:nvSpPr>
          <p:spPr>
            <a:xfrm>
              <a:off x="8961802" y="3446096"/>
              <a:ext cx="417102" cy="276999"/>
            </a:xfrm>
            <a:prstGeom prst="rect">
              <a:avLst/>
            </a:prstGeom>
            <a:noFill/>
          </p:spPr>
          <p:txBody>
            <a:bodyPr wrap="none" rtlCol="0">
              <a:spAutoFit/>
            </a:bodyPr>
            <a:lstStyle/>
            <a:p>
              <a:r>
                <a:rPr lang="en-US" sz="1200" dirty="0">
                  <a:solidFill>
                    <a:schemeClr val="tx1">
                      <a:lumMod val="65000"/>
                      <a:lumOff val="35000"/>
                    </a:schemeClr>
                  </a:solidFill>
                </a:rPr>
                <a:t>O/S</a:t>
              </a:r>
            </a:p>
          </p:txBody>
        </p:sp>
        <p:sp>
          <p:nvSpPr>
            <p:cNvPr id="23" name="TextBox 22">
              <a:extLst>
                <a:ext uri="{FF2B5EF4-FFF2-40B4-BE49-F238E27FC236}">
                  <a16:creationId xmlns:a16="http://schemas.microsoft.com/office/drawing/2014/main" id="{E7AFF41F-4073-C714-E775-5652A670C0AC}"/>
                </a:ext>
              </a:extLst>
            </p:cNvPr>
            <p:cNvSpPr txBox="1"/>
            <p:nvPr/>
          </p:nvSpPr>
          <p:spPr>
            <a:xfrm>
              <a:off x="10938287" y="3449652"/>
              <a:ext cx="417102" cy="276999"/>
            </a:xfrm>
            <a:prstGeom prst="rect">
              <a:avLst/>
            </a:prstGeom>
            <a:noFill/>
          </p:spPr>
          <p:txBody>
            <a:bodyPr wrap="none" rtlCol="0">
              <a:spAutoFit/>
            </a:bodyPr>
            <a:lstStyle/>
            <a:p>
              <a:r>
                <a:rPr lang="en-US" sz="1200" dirty="0">
                  <a:solidFill>
                    <a:schemeClr val="tx1">
                      <a:lumMod val="65000"/>
                      <a:lumOff val="35000"/>
                    </a:schemeClr>
                  </a:solidFill>
                </a:rPr>
                <a:t>O/S</a:t>
              </a:r>
            </a:p>
          </p:txBody>
        </p:sp>
        <p:sp>
          <p:nvSpPr>
            <p:cNvPr id="26" name="TextBox 25">
              <a:extLst>
                <a:ext uri="{FF2B5EF4-FFF2-40B4-BE49-F238E27FC236}">
                  <a16:creationId xmlns:a16="http://schemas.microsoft.com/office/drawing/2014/main" id="{6F4394A3-F7A6-45B0-1B3C-46C59ADEDABA}"/>
                </a:ext>
              </a:extLst>
            </p:cNvPr>
            <p:cNvSpPr txBox="1"/>
            <p:nvPr/>
          </p:nvSpPr>
          <p:spPr>
            <a:xfrm>
              <a:off x="6981859" y="3451080"/>
              <a:ext cx="417102" cy="276999"/>
            </a:xfrm>
            <a:prstGeom prst="rect">
              <a:avLst/>
            </a:prstGeom>
            <a:noFill/>
          </p:spPr>
          <p:txBody>
            <a:bodyPr wrap="none" rtlCol="0">
              <a:spAutoFit/>
            </a:bodyPr>
            <a:lstStyle/>
            <a:p>
              <a:r>
                <a:rPr lang="en-US" sz="1200" dirty="0">
                  <a:solidFill>
                    <a:schemeClr val="tx1">
                      <a:lumMod val="65000"/>
                      <a:lumOff val="35000"/>
                    </a:schemeClr>
                  </a:solidFill>
                </a:rPr>
                <a:t>O/S</a:t>
              </a:r>
            </a:p>
          </p:txBody>
        </p:sp>
      </p:grpSp>
    </p:spTree>
    <p:extLst>
      <p:ext uri="{BB962C8B-B14F-4D97-AF65-F5344CB8AC3E}">
        <p14:creationId xmlns:p14="http://schemas.microsoft.com/office/powerpoint/2010/main" val="329549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par>
                          <p:cTn id="75" fill="hold">
                            <p:stCondLst>
                              <p:cond delay="0"/>
                            </p:stCondLst>
                            <p:childTnLst>
                              <p:par>
                                <p:cTn id="76" presetID="42" presetClass="entr" presetSubtype="0"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5" grpId="0"/>
      <p:bldP spid="3" grpId="0"/>
      <p:bldP spid="4"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388378" y="2135214"/>
            <a:ext cx="925131" cy="2610166"/>
            <a:chOff x="-1208109" y="2149926"/>
            <a:chExt cx="925131" cy="2610166"/>
          </a:xfrm>
        </p:grpSpPr>
        <p:pic>
          <p:nvPicPr>
            <p:cNvPr id="103" name="Picture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grpSp>
        <p:nvGrpSpPr>
          <p:cNvPr id="86" name="Group 85"/>
          <p:cNvGrpSpPr/>
          <p:nvPr/>
        </p:nvGrpSpPr>
        <p:grpSpPr>
          <a:xfrm>
            <a:off x="7555716" y="2953871"/>
            <a:ext cx="3671547" cy="1308163"/>
            <a:chOff x="7462847" y="1617799"/>
            <a:chExt cx="3671547" cy="1308163"/>
          </a:xfrm>
        </p:grpSpPr>
        <p:sp>
          <p:nvSpPr>
            <p:cNvPr id="92" name="Rounded Rectangle 9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7541858" y="1604501"/>
            <a:ext cx="3671547" cy="1349370"/>
            <a:chOff x="7462847" y="1604501"/>
            <a:chExt cx="3671547" cy="1349370"/>
          </a:xfrm>
        </p:grpSpPr>
        <p:sp>
          <p:nvSpPr>
            <p:cNvPr id="81" name="Rounded Rectangle 80"/>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2" name="Picture 71">
            <a:extLst>
              <a:ext uri="{FF2B5EF4-FFF2-40B4-BE49-F238E27FC236}">
                <a16:creationId xmlns:a16="http://schemas.microsoft.com/office/drawing/2014/main" id="{8DDDB8E7-EFD5-4C95-B262-B88EA286E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4326" y="1977274"/>
            <a:ext cx="620327" cy="608511"/>
          </a:xfrm>
          <a:prstGeom prst="rect">
            <a:avLst/>
          </a:prstGeom>
        </p:spPr>
      </p:pic>
      <p:pic>
        <p:nvPicPr>
          <p:cNvPr id="65" name="Picture 64">
            <a:extLst>
              <a:ext uri="{FF2B5EF4-FFF2-40B4-BE49-F238E27FC236}">
                <a16:creationId xmlns:a16="http://schemas.microsoft.com/office/drawing/2014/main" id="{897EB0CF-52F6-4C37-A164-EA9BE8A273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grpSp>
        <p:nvGrpSpPr>
          <p:cNvPr id="96" name="Group 95"/>
          <p:cNvGrpSpPr/>
          <p:nvPr/>
        </p:nvGrpSpPr>
        <p:grpSpPr>
          <a:xfrm>
            <a:off x="7541858" y="4281191"/>
            <a:ext cx="3671547" cy="1349370"/>
            <a:chOff x="7462847" y="1604501"/>
            <a:chExt cx="3671547" cy="1349370"/>
          </a:xfrm>
        </p:grpSpPr>
        <p:sp>
          <p:nvSpPr>
            <p:cNvPr id="97" name="Rounded Rectangle 96"/>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7647246" y="1663486"/>
            <a:ext cx="1362075" cy="1141278"/>
            <a:chOff x="7647246" y="1663486"/>
            <a:chExt cx="1362075" cy="1141278"/>
          </a:xfrm>
        </p:grpSpPr>
        <p:sp>
          <p:nvSpPr>
            <p:cNvPr id="99"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100" name="Picture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grpSp>
      <p:sp>
        <p:nvSpPr>
          <p:cNvPr id="102" name="Content Placeholder 4"/>
          <p:cNvSpPr txBox="1">
            <a:spLocks/>
          </p:cNvSpPr>
          <p:nvPr/>
        </p:nvSpPr>
        <p:spPr>
          <a:xfrm>
            <a:off x="7715064" y="390179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2</a:t>
            </a:r>
          </a:p>
        </p:txBody>
      </p:sp>
      <p:sp>
        <p:nvSpPr>
          <p:cNvPr id="89" name="TextBox 88">
            <a:extLst>
              <a:ext uri="{FF2B5EF4-FFF2-40B4-BE49-F238E27FC236}">
                <a16:creationId xmlns:a16="http://schemas.microsoft.com/office/drawing/2014/main" id="{C2FCB6F1-27EA-4037-A936-0093DA62AAC4}"/>
              </a:ext>
            </a:extLst>
          </p:cNvPr>
          <p:cNvSpPr txBox="1"/>
          <p:nvPr/>
        </p:nvSpPr>
        <p:spPr>
          <a:xfrm>
            <a:off x="11410402" y="2370102"/>
            <a:ext cx="393056" cy="307777"/>
          </a:xfrm>
          <a:prstGeom prst="rect">
            <a:avLst/>
          </a:prstGeom>
          <a:noFill/>
        </p:spPr>
        <p:txBody>
          <a:bodyPr wrap="none" rtlCol="0">
            <a:spAutoFit/>
          </a:bodyPr>
          <a:lstStyle/>
          <a:p>
            <a:r>
              <a:rPr lang="en-US" sz="1400" dirty="0">
                <a:latin typeface="Avenir LT Std 65 Medium" panose="020B0603020203020204" pitchFamily="34" charset="0"/>
              </a:rPr>
              <a:t>DR</a:t>
            </a:r>
          </a:p>
        </p:txBody>
      </p:sp>
      <p:sp>
        <p:nvSpPr>
          <p:cNvPr id="90" name="TextBox 89">
            <a:extLst>
              <a:ext uri="{FF2B5EF4-FFF2-40B4-BE49-F238E27FC236}">
                <a16:creationId xmlns:a16="http://schemas.microsoft.com/office/drawing/2014/main" id="{EF7BDEA6-C777-4865-8B75-93F96C9A656D}"/>
              </a:ext>
            </a:extLst>
          </p:cNvPr>
          <p:cNvSpPr txBox="1"/>
          <p:nvPr/>
        </p:nvSpPr>
        <p:spPr>
          <a:xfrm>
            <a:off x="11232565" y="3056482"/>
            <a:ext cx="748731" cy="307777"/>
          </a:xfrm>
          <a:prstGeom prst="rect">
            <a:avLst/>
          </a:prstGeom>
          <a:noFill/>
        </p:spPr>
        <p:txBody>
          <a:bodyPr wrap="none" rtlCol="0">
            <a:spAutoFit/>
          </a:bodyPr>
          <a:lstStyle/>
          <a:p>
            <a:r>
              <a:rPr lang="en-US" sz="1400" dirty="0">
                <a:latin typeface="Avenir LT Std 65 Medium" panose="020B0603020203020204" pitchFamily="34" charset="0"/>
              </a:rPr>
              <a:t>DevOps</a:t>
            </a:r>
          </a:p>
        </p:txBody>
      </p:sp>
      <p:sp>
        <p:nvSpPr>
          <p:cNvPr id="91" name="Content Placeholder 4">
            <a:extLst>
              <a:ext uri="{FF2B5EF4-FFF2-40B4-BE49-F238E27FC236}">
                <a16:creationId xmlns:a16="http://schemas.microsoft.com/office/drawing/2014/main" id="{D8C8679B-26AB-4E00-9E4A-6E40160B3FC1}"/>
              </a:ext>
            </a:extLst>
          </p:cNvPr>
          <p:cNvSpPr txBox="1">
            <a:spLocks/>
          </p:cNvSpPr>
          <p:nvPr/>
        </p:nvSpPr>
        <p:spPr>
          <a:xfrm>
            <a:off x="7173254" y="1194195"/>
            <a:ext cx="4877203"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CLOUD BUSINESS OPERATIONS</a:t>
            </a:r>
          </a:p>
        </p:txBody>
      </p:sp>
      <p:sp>
        <p:nvSpPr>
          <p:cNvPr id="93" name="TextBox 92">
            <a:extLst>
              <a:ext uri="{FF2B5EF4-FFF2-40B4-BE49-F238E27FC236}">
                <a16:creationId xmlns:a16="http://schemas.microsoft.com/office/drawing/2014/main" id="{4CCE854F-D064-4C98-9E2D-6EABFF02BCA2}"/>
              </a:ext>
            </a:extLst>
          </p:cNvPr>
          <p:cNvSpPr txBox="1"/>
          <p:nvPr/>
        </p:nvSpPr>
        <p:spPr>
          <a:xfrm>
            <a:off x="11118463" y="3756503"/>
            <a:ext cx="976934" cy="307777"/>
          </a:xfrm>
          <a:prstGeom prst="rect">
            <a:avLst/>
          </a:prstGeom>
          <a:noFill/>
        </p:spPr>
        <p:txBody>
          <a:bodyPr wrap="none" rtlCol="0">
            <a:spAutoFit/>
          </a:bodyPr>
          <a:lstStyle/>
          <a:p>
            <a:r>
              <a:rPr lang="en-US" sz="1400" dirty="0">
                <a:latin typeface="Avenir LT Std 65 Medium" panose="020B0603020203020204" pitchFamily="34" charset="0"/>
              </a:rPr>
              <a:t>SharePoint</a:t>
            </a:r>
          </a:p>
        </p:txBody>
      </p:sp>
      <p:sp>
        <p:nvSpPr>
          <p:cNvPr id="84"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126" idx="3"/>
          </p:cNvCxnSpPr>
          <p:nvPr/>
        </p:nvCxnSpPr>
        <p:spPr>
          <a:xfrm flipV="1">
            <a:off x="5864507" y="2432718"/>
            <a:ext cx="1797026" cy="1048218"/>
          </a:xfrm>
          <a:prstGeom prst="straightConnector1">
            <a:avLst/>
          </a:prstGeom>
          <a:ln w="12700">
            <a:solidFill>
              <a:srgbClr val="F15A2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6" idx="3"/>
          </p:cNvCxnSpPr>
          <p:nvPr/>
        </p:nvCxnSpPr>
        <p:spPr>
          <a:xfrm flipV="1">
            <a:off x="5864507" y="3467100"/>
            <a:ext cx="1773132" cy="13836"/>
          </a:xfrm>
          <a:prstGeom prst="straightConnector1">
            <a:avLst/>
          </a:prstGeom>
          <a:ln w="12700">
            <a:solidFill>
              <a:srgbClr val="F15A2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5440" y="1977274"/>
            <a:ext cx="620326" cy="608511"/>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sp>
        <p:nvSpPr>
          <p:cNvPr id="4" name="Title 3"/>
          <p:cNvSpPr>
            <a:spLocks noGrp="1"/>
          </p:cNvSpPr>
          <p:nvPr>
            <p:ph type="title"/>
          </p:nvPr>
        </p:nvSpPr>
        <p:spPr/>
        <p:txBody>
          <a:bodyPr>
            <a:noAutofit/>
          </a:bodyPr>
          <a:lstStyle/>
          <a:p>
            <a:r>
              <a:rPr lang="en-US" sz="3600" dirty="0">
                <a:latin typeface="Avenir LT Std 65 Medium" panose="020B0603020203020204" pitchFamily="34" charset="0"/>
              </a:rPr>
              <a:t>Public Cloud Storage</a:t>
            </a:r>
            <a:br>
              <a:rPr lang="en-US" sz="3600" dirty="0">
                <a:latin typeface="Avenir LT Std 65 Medium" panose="020B0603020203020204" pitchFamily="34" charset="0"/>
              </a:rPr>
            </a:br>
            <a:r>
              <a:rPr lang="en-US" sz="2400" dirty="0">
                <a:latin typeface="Avenir LT Std 65 Medium" panose="020B0603020203020204" pitchFamily="34" charset="0"/>
              </a:rPr>
              <a:t>OS, Db and Data ghosted to the Cloud</a:t>
            </a:r>
            <a:endParaRPr lang="en-US" sz="3600" dirty="0">
              <a:latin typeface="Avenir LT Std 65 Medium" panose="020B0603020203020204" pitchFamily="34" charset="0"/>
            </a:endParaRPr>
          </a:p>
        </p:txBody>
      </p:sp>
      <p:sp>
        <p:nvSpPr>
          <p:cNvPr id="3" name="TextBox 2"/>
          <p:cNvSpPr txBox="1"/>
          <p:nvPr/>
        </p:nvSpPr>
        <p:spPr>
          <a:xfrm>
            <a:off x="250182" y="5880465"/>
            <a:ext cx="473206" cy="338554"/>
          </a:xfrm>
          <a:prstGeom prst="rect">
            <a:avLst/>
          </a:prstGeom>
          <a:noFill/>
        </p:spPr>
        <p:txBody>
          <a:bodyPr wrap="none" rtlCol="0">
            <a:spAutoFit/>
          </a:bodyPr>
          <a:lstStyle/>
          <a:p>
            <a:r>
              <a:rPr lang="en-US" sz="1600" dirty="0">
                <a:latin typeface="Avenir LT Std 55 Roman" panose="020B0703020203020204" pitchFamily="34" charset="0"/>
              </a:rPr>
              <a:t>OS</a:t>
            </a:r>
          </a:p>
        </p:txBody>
      </p:sp>
      <p:sp>
        <p:nvSpPr>
          <p:cNvPr id="7" name="Rounded Rectangle 6"/>
          <p:cNvSpPr/>
          <p:nvPr/>
        </p:nvSpPr>
        <p:spPr>
          <a:xfrm>
            <a:off x="111503" y="5962817"/>
            <a:ext cx="159324" cy="1593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812850" y="5962817"/>
            <a:ext cx="159878" cy="15987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1572844" y="5962818"/>
            <a:ext cx="159324" cy="159324"/>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995749" y="5880465"/>
            <a:ext cx="470000" cy="338554"/>
          </a:xfrm>
          <a:prstGeom prst="rect">
            <a:avLst/>
          </a:prstGeom>
          <a:noFill/>
        </p:spPr>
        <p:txBody>
          <a:bodyPr wrap="none" rtlCol="0">
            <a:spAutoFit/>
          </a:bodyPr>
          <a:lstStyle/>
          <a:p>
            <a:r>
              <a:rPr lang="en-US" sz="1600" dirty="0">
                <a:latin typeface="Avenir LT Std 55 Roman" panose="020B0703020203020204" pitchFamily="34" charset="0"/>
              </a:rPr>
              <a:t>Db</a:t>
            </a:r>
          </a:p>
        </p:txBody>
      </p:sp>
      <p:sp>
        <p:nvSpPr>
          <p:cNvPr id="71" name="TextBox 70"/>
          <p:cNvSpPr txBox="1"/>
          <p:nvPr/>
        </p:nvSpPr>
        <p:spPr>
          <a:xfrm>
            <a:off x="1718520" y="5880465"/>
            <a:ext cx="641522" cy="338554"/>
          </a:xfrm>
          <a:prstGeom prst="rect">
            <a:avLst/>
          </a:prstGeom>
          <a:noFill/>
        </p:spPr>
        <p:txBody>
          <a:bodyPr wrap="none" rtlCol="0">
            <a:spAutoFit/>
          </a:bodyPr>
          <a:lstStyle/>
          <a:p>
            <a:r>
              <a:rPr lang="en-US" sz="1600" dirty="0">
                <a:latin typeface="Avenir LT Std 55 Roman" panose="020B0703020203020204" pitchFamily="34" charset="0"/>
              </a:rPr>
              <a:t>Data</a:t>
            </a: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20744" y="3266145"/>
            <a:ext cx="366523" cy="373187"/>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21841" y="3266145"/>
            <a:ext cx="366523" cy="373187"/>
          </a:xfrm>
          <a:prstGeom prst="rect">
            <a:avLst/>
          </a:prstGeom>
        </p:spPr>
      </p:pic>
      <p:cxnSp>
        <p:nvCxnSpPr>
          <p:cNvPr id="37" name="Straight Connector 36"/>
          <p:cNvCxnSpPr/>
          <p:nvPr/>
        </p:nvCxnSpPr>
        <p:spPr>
          <a:xfrm>
            <a:off x="3136634" y="3480935"/>
            <a:ext cx="100584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14314" y="3294341"/>
            <a:ext cx="366523" cy="373187"/>
          </a:xfrm>
          <a:prstGeom prst="rect">
            <a:avLst/>
          </a:prstGeom>
        </p:spPr>
      </p:pic>
      <p:sp>
        <p:nvSpPr>
          <p:cNvPr id="74"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ontent Placeholder 4">
            <a:extLst>
              <a:ext uri="{FF2B5EF4-FFF2-40B4-BE49-F238E27FC236}">
                <a16:creationId xmlns:a16="http://schemas.microsoft.com/office/drawing/2014/main" id="{29573DAF-5436-485F-9307-145D84E1A6F2}"/>
              </a:ext>
            </a:extLst>
          </p:cNvPr>
          <p:cNvSpPr txBox="1">
            <a:spLocks/>
          </p:cNvSpPr>
          <p:nvPr/>
        </p:nvSpPr>
        <p:spPr>
          <a:xfrm>
            <a:off x="307122" y="1194195"/>
            <a:ext cx="373792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ON PREM / PRODUCTION</a:t>
            </a:r>
          </a:p>
        </p:txBody>
      </p:sp>
      <p:sp>
        <p:nvSpPr>
          <p:cNvPr id="2"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1824" y="2199004"/>
            <a:ext cx="617522" cy="605760"/>
          </a:xfrm>
          <a:prstGeom prst="rect">
            <a:avLst/>
          </a:prstGeom>
        </p:spPr>
      </p:pic>
      <p:cxnSp>
        <p:nvCxnSpPr>
          <p:cNvPr id="64" name="Straight Arrow Connector 63"/>
          <p:cNvCxnSpPr>
            <a:stCxn id="53" idx="3"/>
          </p:cNvCxnSpPr>
          <p:nvPr/>
        </p:nvCxnSpPr>
        <p:spPr>
          <a:xfrm>
            <a:off x="1505037" y="2428254"/>
            <a:ext cx="735240" cy="77375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5" idx="3"/>
          </p:cNvCxnSpPr>
          <p:nvPr/>
        </p:nvCxnSpPr>
        <p:spPr>
          <a:xfrm flipV="1">
            <a:off x="1461312" y="3432535"/>
            <a:ext cx="724775" cy="1"/>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1505037" y="3576966"/>
            <a:ext cx="716167" cy="797658"/>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6">
            <a:extLst>
              <a:ext uri="{FF2B5EF4-FFF2-40B4-BE49-F238E27FC236}">
                <a16:creationId xmlns:a16="http://schemas.microsoft.com/office/drawing/2014/main" id="{6511B364-45A4-47DD-8A41-9C685AE2CDF1}"/>
              </a:ext>
            </a:extLst>
          </p:cNvPr>
          <p:cNvSpPr/>
          <p:nvPr/>
        </p:nvSpPr>
        <p:spPr>
          <a:xfrm>
            <a:off x="2662497" y="2353513"/>
            <a:ext cx="296176" cy="3043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pic>
        <p:nvPicPr>
          <p:cNvPr id="118" name="Picture 117">
            <a:extLst>
              <a:ext uri="{FF2B5EF4-FFF2-40B4-BE49-F238E27FC236}">
                <a16:creationId xmlns:a16="http://schemas.microsoft.com/office/drawing/2014/main" id="{8DDDB8E7-EFD5-4C95-B262-B88EA286E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8094" y="3344144"/>
            <a:ext cx="620327" cy="608511"/>
          </a:xfrm>
          <a:prstGeom prst="rect">
            <a:avLst/>
          </a:prstGeom>
        </p:spPr>
      </p:pic>
      <p:pic>
        <p:nvPicPr>
          <p:cNvPr id="120" name="Picture 119">
            <a:extLst>
              <a:ext uri="{FF2B5EF4-FFF2-40B4-BE49-F238E27FC236}">
                <a16:creationId xmlns:a16="http://schemas.microsoft.com/office/drawing/2014/main" id="{897EB0CF-52F6-4C37-A164-EA9BE8A273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pic>
        <p:nvPicPr>
          <p:cNvPr id="123" name="Picture 1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9208" y="3344144"/>
            <a:ext cx="620326" cy="608511"/>
          </a:xfrm>
          <a:prstGeom prst="rect">
            <a:avLst/>
          </a:prstGeom>
        </p:spPr>
      </p:pic>
      <p:pic>
        <p:nvPicPr>
          <p:cNvPr id="125" name="Picture 1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pic>
        <p:nvPicPr>
          <p:cNvPr id="128" name="Picture 1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7643" y="3486616"/>
            <a:ext cx="366523" cy="373187"/>
          </a:xfrm>
          <a:prstGeom prst="rect">
            <a:avLst/>
          </a:prstGeom>
        </p:spPr>
      </p:pic>
      <p:pic>
        <p:nvPicPr>
          <p:cNvPr id="129" name="Picture 1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70892" y="3478859"/>
            <a:ext cx="366523" cy="373187"/>
          </a:xfrm>
          <a:prstGeom prst="rect">
            <a:avLst/>
          </a:prstGeom>
        </p:spPr>
      </p:pic>
      <p:pic>
        <p:nvPicPr>
          <p:cNvPr id="131" name="Picture 1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25453" y="3490607"/>
            <a:ext cx="366523" cy="373187"/>
          </a:xfrm>
          <a:prstGeom prst="rect">
            <a:avLst/>
          </a:prstGeom>
        </p:spPr>
      </p:pic>
      <p:pic>
        <p:nvPicPr>
          <p:cNvPr id="139" name="Picture 1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pic>
        <p:nvPicPr>
          <p:cNvPr id="142" name="Picture 1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pic>
        <p:nvPicPr>
          <p:cNvPr id="143" name="Picture 1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sp>
        <p:nvSpPr>
          <p:cNvPr id="18" name="Rounded Rectangle 17"/>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20759" y="2855284"/>
            <a:ext cx="925427" cy="1141060"/>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1435" y="2238056"/>
            <a:ext cx="373602" cy="380395"/>
          </a:xfrm>
          <a:prstGeom prst="rect">
            <a:avLst/>
          </a:prstGeom>
        </p:spPr>
      </p:pic>
      <p:pic>
        <p:nvPicPr>
          <p:cNvPr id="54" name="Picture 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6232" y="4214933"/>
            <a:ext cx="373602" cy="380395"/>
          </a:xfrm>
          <a:prstGeom prst="rect">
            <a:avLst/>
          </a:prstGeom>
        </p:spPr>
      </p:pic>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7710" y="3242338"/>
            <a:ext cx="373602" cy="380395"/>
          </a:xfrm>
          <a:prstGeom prst="rect">
            <a:avLst/>
          </a:prstGeom>
        </p:spPr>
      </p:pic>
      <p:sp>
        <p:nvSpPr>
          <p:cNvPr id="134" name="Rounded Rectangle 6">
            <a:extLst>
              <a:ext uri="{FF2B5EF4-FFF2-40B4-BE49-F238E27FC236}">
                <a16:creationId xmlns:a16="http://schemas.microsoft.com/office/drawing/2014/main" id="{6511B364-45A4-47DD-8A41-9C685AE2CDF1}"/>
              </a:ext>
            </a:extLst>
          </p:cNvPr>
          <p:cNvSpPr/>
          <p:nvPr/>
        </p:nvSpPr>
        <p:spPr>
          <a:xfrm>
            <a:off x="2665709" y="2370101"/>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66295" y="3061105"/>
            <a:ext cx="1323975" cy="838200"/>
          </a:xfrm>
          <a:prstGeom prst="rect">
            <a:avLst/>
          </a:prstGeom>
        </p:spPr>
      </p:pic>
      <p:sp>
        <p:nvSpPr>
          <p:cNvPr id="126" name="Rounded Rectangle 125"/>
          <p:cNvSpPr/>
          <p:nvPr/>
        </p:nvSpPr>
        <p:spPr>
          <a:xfrm>
            <a:off x="4103383" y="27469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11378330" y="1955733"/>
            <a:ext cx="457200" cy="1861289"/>
            <a:chOff x="11376782" y="1955733"/>
            <a:chExt cx="457200" cy="1861289"/>
          </a:xfrm>
        </p:grpSpPr>
        <p:pic>
          <p:nvPicPr>
            <p:cNvPr id="109" name="Picture 10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1955733"/>
              <a:ext cx="457200" cy="457200"/>
            </a:xfrm>
            <a:prstGeom prst="rect">
              <a:avLst/>
            </a:prstGeom>
          </p:spPr>
        </p:pic>
        <p:pic>
          <p:nvPicPr>
            <p:cNvPr id="110" name="Picture 10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2662457"/>
              <a:ext cx="457200" cy="457200"/>
            </a:xfrm>
            <a:prstGeom prst="rect">
              <a:avLst/>
            </a:prstGeom>
          </p:spPr>
        </p:pic>
        <p:pic>
          <p:nvPicPr>
            <p:cNvPr id="112" name="Picture 1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3359822"/>
              <a:ext cx="457200" cy="457200"/>
            </a:xfrm>
            <a:prstGeom prst="rect">
              <a:avLst/>
            </a:prstGeom>
          </p:spPr>
        </p:pic>
      </p:grpSp>
      <p:sp>
        <p:nvSpPr>
          <p:cNvPr id="83" name="Content Placeholder 4"/>
          <p:cNvSpPr txBox="1">
            <a:spLocks/>
          </p:cNvSpPr>
          <p:nvPr/>
        </p:nvSpPr>
        <p:spPr>
          <a:xfrm>
            <a:off x="4282872" y="3068088"/>
            <a:ext cx="1448875" cy="763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2000" b="1" kern="0" dirty="0">
                <a:solidFill>
                  <a:schemeClr val="bg2">
                    <a:lumMod val="50000"/>
                  </a:schemeClr>
                </a:solidFill>
              </a:rPr>
              <a:t>BACKUP SOFTWARE</a:t>
            </a:r>
          </a:p>
        </p:txBody>
      </p:sp>
    </p:spTree>
    <p:extLst>
      <p:ext uri="{BB962C8B-B14F-4D97-AF65-F5344CB8AC3E}">
        <p14:creationId xmlns:p14="http://schemas.microsoft.com/office/powerpoint/2010/main" val="5742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375E-6 3.33333E-6 L 0.12097 0.1655 " pathEditMode="relative" rAng="0" ptsTypes="AA">
                                      <p:cBhvr>
                                        <p:cTn id="6" dur="2000" fill="hold"/>
                                        <p:tgtEl>
                                          <p:spTgt spid="53"/>
                                        </p:tgtEl>
                                        <p:attrNameLst>
                                          <p:attrName>ppt_x</p:attrName>
                                          <p:attrName>ppt_y</p:attrName>
                                        </p:attrNameLst>
                                      </p:cBhvr>
                                      <p:rCtr x="6003" y="8264"/>
                                    </p:animMotion>
                                  </p:childTnLst>
                                </p:cTn>
                              </p:par>
                              <p:par>
                                <p:cTn id="7" presetID="10" presetClass="exit" presetSubtype="0" fill="hold" nodeType="withEffect">
                                  <p:stCondLst>
                                    <p:cond delay="0"/>
                                  </p:stCondLst>
                                  <p:childTnLst>
                                    <p:animEffect transition="out" filter="fade">
                                      <p:cBhvr>
                                        <p:cTn id="8" dur="500"/>
                                        <p:tgtEl>
                                          <p:spTgt spid="64"/>
                                        </p:tgtEl>
                                      </p:cBhvr>
                                    </p:animEffect>
                                    <p:set>
                                      <p:cBhvr>
                                        <p:cTn id="9" dur="1" fill="hold">
                                          <p:stCondLst>
                                            <p:cond delay="499"/>
                                          </p:stCondLst>
                                        </p:cTn>
                                        <p:tgtEl>
                                          <p:spTgt spid="64"/>
                                        </p:tgtEl>
                                        <p:attrNameLst>
                                          <p:attrName>style.visibility</p:attrName>
                                        </p:attrNameLst>
                                      </p:cBhvr>
                                      <p:to>
                                        <p:strVal val="hidden"/>
                                      </p:to>
                                    </p:set>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2.70833E-6 -2.96296E-6 L 0.13698 0.00371 " pathEditMode="relative" rAng="0" ptsTypes="AA">
                                      <p:cBhvr>
                                        <p:cTn id="12" dur="2000" fill="hold"/>
                                        <p:tgtEl>
                                          <p:spTgt spid="55"/>
                                        </p:tgtEl>
                                        <p:attrNameLst>
                                          <p:attrName>ppt_x</p:attrName>
                                          <p:attrName>ppt_y</p:attrName>
                                        </p:attrNameLst>
                                      </p:cBhvr>
                                      <p:rCtr x="6849" y="185"/>
                                    </p:animMotion>
                                  </p:childTnLst>
                                </p:cTn>
                              </p:par>
                              <p:par>
                                <p:cTn id="13" presetID="10" presetClass="exit" presetSubtype="0" fill="hold" nodeType="with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childTnLst>
                          </p:cTn>
                        </p:par>
                        <p:par>
                          <p:cTn id="16" fill="hold">
                            <p:stCondLst>
                              <p:cond delay="4000"/>
                            </p:stCondLst>
                            <p:childTnLst>
                              <p:par>
                                <p:cTn id="17" presetID="42" presetClass="path" presetSubtype="0" accel="50000" decel="50000" fill="hold" nodeType="afterEffect">
                                  <p:stCondLst>
                                    <p:cond delay="0"/>
                                  </p:stCondLst>
                                  <p:childTnLst>
                                    <p:animMotion origin="layout" path="M 1.66667E-6 2.96296E-6 L 0.11537 -0.16435 " pathEditMode="relative" rAng="0" ptsTypes="AA">
                                      <p:cBhvr>
                                        <p:cTn id="18" dur="2000" fill="hold"/>
                                        <p:tgtEl>
                                          <p:spTgt spid="54"/>
                                        </p:tgtEl>
                                        <p:attrNameLst>
                                          <p:attrName>ppt_x</p:attrName>
                                          <p:attrName>ppt_y</p:attrName>
                                        </p:attrNameLst>
                                      </p:cBhvr>
                                      <p:rCtr x="5846" y="-8264"/>
                                    </p:animMotion>
                                  </p:childTnLst>
                                </p:cTn>
                              </p:par>
                              <p:par>
                                <p:cTn id="19" presetID="10" presetClass="exit" presetSubtype="0" fill="hold" nodeType="withEffect">
                                  <p:stCondLst>
                                    <p:cond delay="0"/>
                                  </p:stCondLst>
                                  <p:childTnLst>
                                    <p:animEffect transition="out" filter="fade">
                                      <p:cBhvr>
                                        <p:cTn id="20" dur="500"/>
                                        <p:tgtEl>
                                          <p:spTgt spid="137"/>
                                        </p:tgtEl>
                                      </p:cBhvr>
                                    </p:animEffect>
                                    <p:set>
                                      <p:cBhvr>
                                        <p:cTn id="21" dur="1" fill="hold">
                                          <p:stCondLst>
                                            <p:cond delay="499"/>
                                          </p:stCondLst>
                                        </p:cTn>
                                        <p:tgtEl>
                                          <p:spTgt spid="13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500"/>
                                        <p:tgtEl>
                                          <p:spTgt spid="126"/>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40000" decel="60000" fill="hold" grpId="0" nodeType="clickEffect">
                                  <p:stCondLst>
                                    <p:cond delay="0"/>
                                  </p:stCondLst>
                                  <p:childTnLst>
                                    <p:animMotion origin="layout" path="M 1.25E-6 -3.7037E-7 C 0.06588 0.04931 0.19831 0.14884 0.19766 0.14722 C 0.19766 0.14815 0.57096 -0.03079 0.57057 -0.03125 " pathEditMode="fixed" rAng="0" ptsTypes="AAA">
                                      <p:cBhvr>
                                        <p:cTn id="42" dur="1000" fill="hold"/>
                                        <p:tgtEl>
                                          <p:spTgt spid="75"/>
                                        </p:tgtEl>
                                        <p:attrNameLst>
                                          <p:attrName>ppt_x</p:attrName>
                                          <p:attrName>ppt_y</p:attrName>
                                        </p:attrNameLst>
                                      </p:cBhvr>
                                      <p:rCtr x="28529" y="5810"/>
                                    </p:animMotion>
                                  </p:childTnLst>
                                  <p:subTnLst>
                                    <p:set>
                                      <p:cBhvr override="childStyle">
                                        <p:cTn dur="1" fill="hold" display="0" masterRel="sameClick" afterEffect="1">
                                          <p:stCondLst>
                                            <p:cond evt="end" delay="0">
                                              <p:tn val="41"/>
                                            </p:cond>
                                          </p:stCondLst>
                                        </p:cTn>
                                        <p:tgtEl>
                                          <p:spTgt spid="75"/>
                                        </p:tgtEl>
                                        <p:attrNameLst>
                                          <p:attrName>style.visibility</p:attrName>
                                        </p:attrNameLst>
                                      </p:cBhvr>
                                      <p:to>
                                        <p:strVal val="hidden"/>
                                      </p:to>
                                    </p:set>
                                  </p:sub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249"/>
                                          </p:stCondLst>
                                        </p:cTn>
                                        <p:tgtEl>
                                          <p:spTgt spid="119"/>
                                        </p:tgtEl>
                                        <p:attrNameLst>
                                          <p:attrName>style.visibility</p:attrName>
                                        </p:attrNameLst>
                                      </p:cBhvr>
                                      <p:to>
                                        <p:strVal val="visible"/>
                                      </p:to>
                                    </p:set>
                                  </p:childTnLst>
                                </p:cTn>
                              </p:par>
                            </p:childTnLst>
                          </p:cTn>
                        </p:par>
                        <p:par>
                          <p:cTn id="46" fill="hold">
                            <p:stCondLst>
                              <p:cond delay="1250"/>
                            </p:stCondLst>
                            <p:childTnLst>
                              <p:par>
                                <p:cTn id="47" presetID="1" presetClass="exit" presetSubtype="0" fill="hold" nodeType="afterEffect">
                                  <p:stCondLst>
                                    <p:cond delay="0"/>
                                  </p:stCondLst>
                                  <p:childTnLst>
                                    <p:set>
                                      <p:cBhvr>
                                        <p:cTn id="48" dur="1" fill="hold">
                                          <p:stCondLst>
                                            <p:cond delay="249"/>
                                          </p:stCondLst>
                                        </p:cTn>
                                        <p:tgtEl>
                                          <p:spTgt spid="72"/>
                                        </p:tgtEl>
                                        <p:attrNameLst>
                                          <p:attrName>style.visibility</p:attrName>
                                        </p:attrNameLst>
                                      </p:cBhvr>
                                      <p:to>
                                        <p:strVal val="hidden"/>
                                      </p:to>
                                    </p:set>
                                  </p:childTnLst>
                                </p:cTn>
                              </p:par>
                            </p:childTnLst>
                          </p:cTn>
                        </p:par>
                        <p:par>
                          <p:cTn id="49" fill="hold">
                            <p:stCondLst>
                              <p:cond delay="1500"/>
                            </p:stCondLst>
                            <p:childTnLst>
                              <p:par>
                                <p:cTn id="50" presetID="1" presetClass="entr" presetSubtype="0" fill="hold" grpId="2" nodeType="afterEffect">
                                  <p:stCondLst>
                                    <p:cond delay="0"/>
                                  </p:stCondLst>
                                  <p:childTnLst>
                                    <p:set>
                                      <p:cBhvr>
                                        <p:cTn id="51" dur="1" fill="hold">
                                          <p:stCondLst>
                                            <p:cond delay="249"/>
                                          </p:stCondLst>
                                        </p:cTn>
                                        <p:tgtEl>
                                          <p:spTgt spid="74"/>
                                        </p:tgtEl>
                                        <p:attrNameLst>
                                          <p:attrName>style.visibility</p:attrName>
                                        </p:attrNameLst>
                                      </p:cBhvr>
                                      <p:to>
                                        <p:strVal val="visible"/>
                                      </p:to>
                                    </p:set>
                                  </p:childTnLst>
                                </p:cTn>
                              </p:par>
                              <p:par>
                                <p:cTn id="52" presetID="0" presetClass="path" presetSubtype="0" accel="17000" decel="83000" fill="hold" grpId="0" nodeType="withEffect">
                                  <p:stCondLst>
                                    <p:cond delay="0"/>
                                  </p:stCondLst>
                                  <p:childTnLst>
                                    <p:animMotion origin="layout" path="M -1.875E-6 2.96296E-6 L 0.25977 -0.04375 L 0.63802 -0.18102 L 0.63802 -0.18079 " pathEditMode="relative" rAng="0" ptsTypes="AAAA">
                                      <p:cBhvr>
                                        <p:cTn id="53" dur="1000" fill="hold"/>
                                        <p:tgtEl>
                                          <p:spTgt spid="74"/>
                                        </p:tgtEl>
                                        <p:attrNameLst>
                                          <p:attrName>ppt_x</p:attrName>
                                          <p:attrName>ppt_y</p:attrName>
                                        </p:attrNameLst>
                                      </p:cBhvr>
                                      <p:rCtr x="31901" y="-9051"/>
                                    </p:animMotion>
                                  </p:childTnLst>
                                </p:cTn>
                              </p:par>
                            </p:childTnLst>
                          </p:cTn>
                        </p:par>
                        <p:par>
                          <p:cTn id="54" fill="hold">
                            <p:stCondLst>
                              <p:cond delay="2500"/>
                            </p:stCondLst>
                            <p:childTnLst>
                              <p:par>
                                <p:cTn id="55" presetID="1" presetClass="exit" presetSubtype="0" fill="hold" grpId="1" nodeType="afterEffect">
                                  <p:stCondLst>
                                    <p:cond delay="0"/>
                                  </p:stCondLst>
                                  <p:childTnLst>
                                    <p:set>
                                      <p:cBhvr>
                                        <p:cTn id="56" dur="1" fill="hold">
                                          <p:stCondLst>
                                            <p:cond delay="249"/>
                                          </p:stCondLst>
                                        </p:cTn>
                                        <p:tgtEl>
                                          <p:spTgt spid="74"/>
                                        </p:tgtEl>
                                        <p:attrNameLst>
                                          <p:attrName>style.visibility</p:attrName>
                                        </p:attrNameLst>
                                      </p:cBhvr>
                                      <p:to>
                                        <p:strVal val="hidden"/>
                                      </p:to>
                                    </p:set>
                                  </p:childTnLst>
                                </p:cTn>
                              </p:par>
                            </p:childTnLst>
                          </p:cTn>
                        </p:par>
                        <p:par>
                          <p:cTn id="57" fill="hold">
                            <p:stCondLst>
                              <p:cond delay="2750"/>
                            </p:stCondLst>
                            <p:childTnLst>
                              <p:par>
                                <p:cTn id="58" presetID="10" presetClass="entr" presetSubtype="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250"/>
                                        <p:tgtEl>
                                          <p:spTgt spid="5"/>
                                        </p:tgtEl>
                                      </p:cBhvr>
                                    </p:animEffect>
                                  </p:childTnLst>
                                </p:cTn>
                              </p:par>
                            </p:childTnLst>
                          </p:cTn>
                        </p:par>
                        <p:par>
                          <p:cTn id="61" fill="hold">
                            <p:stCondLst>
                              <p:cond delay="3000"/>
                            </p:stCondLst>
                            <p:childTnLst>
                              <p:par>
                                <p:cTn id="62" presetID="1" presetClass="exit" presetSubtype="0" fill="hold" grpId="1" nodeType="afterEffect">
                                  <p:stCondLst>
                                    <p:cond delay="0"/>
                                  </p:stCondLst>
                                  <p:childTnLst>
                                    <p:set>
                                      <p:cBhvr>
                                        <p:cTn id="63" dur="1" fill="hold">
                                          <p:stCondLst>
                                            <p:cond delay="249"/>
                                          </p:stCondLst>
                                        </p:cTn>
                                        <p:tgtEl>
                                          <p:spTgt spid="75"/>
                                        </p:tgtEl>
                                        <p:attrNameLst>
                                          <p:attrName>style.visibility</p:attrName>
                                        </p:attrNameLst>
                                      </p:cBhvr>
                                      <p:to>
                                        <p:strVal val="hidden"/>
                                      </p:to>
                                    </p:set>
                                  </p:childTnLst>
                                </p:cTn>
                              </p:par>
                              <p:par>
                                <p:cTn id="64" presetID="0" presetClass="path" presetSubtype="0" accel="19000" decel="76000" fill="hold" nodeType="withEffect">
                                  <p:stCondLst>
                                    <p:cond delay="0"/>
                                  </p:stCondLst>
                                  <p:childTnLst>
                                    <p:animMotion origin="layout" path="M -7.70833E-6 1.11111E-6 L -7.70833E-6 1.11111E-6 L 0.04921 -0.00186 C 0.0526 -0.00209 0.05585 -0.00348 0.05911 -0.00348 L 0.19726 -0.00186 C 0.21783 0.00231 0.20013 -0.00047 0.23867 -0.00186 C 0.24492 -0.00209 0.25117 -0.00186 0.25742 -0.00186 L 0.42031 -0.17732 L 0.63841 -0.17894 " pathEditMode="relative" ptsTypes="AAAAAAAAA">
                                      <p:cBhvr>
                                        <p:cTn id="65" dur="1000" fill="hold"/>
                                        <p:tgtEl>
                                          <p:spTgt spid="13"/>
                                        </p:tgtEl>
                                        <p:attrNameLst>
                                          <p:attrName>ppt_x</p:attrName>
                                          <p:attrName>ppt_y</p:attrName>
                                        </p:attrNameLst>
                                      </p:cBhvr>
                                    </p:animMotion>
                                  </p:childTnLst>
                                  <p:subTnLst>
                                    <p:set>
                                      <p:cBhvr override="childStyle">
                                        <p:cTn dur="1" fill="hold" display="0" masterRel="sameClick" afterEffect="1">
                                          <p:stCondLst>
                                            <p:cond evt="end" delay="0">
                                              <p:tn val="64"/>
                                            </p:cond>
                                          </p:stCondLst>
                                        </p:cTn>
                                        <p:tgtEl>
                                          <p:spTgt spid="13"/>
                                        </p:tgtEl>
                                        <p:attrNameLst>
                                          <p:attrName>style.visibility</p:attrName>
                                        </p:attrNameLst>
                                      </p:cBhvr>
                                      <p:to>
                                        <p:strVal val="hidden"/>
                                      </p:to>
                                    </p:set>
                                  </p:sub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250"/>
                                        <p:tgtEl>
                                          <p:spTgt spid="14"/>
                                        </p:tgtEl>
                                      </p:cBhvr>
                                    </p:animEffect>
                                  </p:childTnLst>
                                </p:cTn>
                              </p:par>
                              <p:par>
                                <p:cTn id="70" presetID="0" presetClass="path" presetSubtype="0" accel="29000" decel="71000" fill="hold" nodeType="withEffect">
                                  <p:stCondLst>
                                    <p:cond delay="0"/>
                                  </p:stCondLst>
                                  <p:childTnLst>
                                    <p:animMotion origin="layout" path="M 1.875E-6 -7.40741E-7 L 1.875E-6 0.00023 L 0.0888 0.00185 C 0.0914 0.00185 0.09401 0.0037 0.09661 0.0037 C 0.11211 0.0037 0.1276 0.00232 0.1431 0.00185 L 0.15195 -7.40741E-7 C 0.1543 -0.00046 0.15651 -0.00162 0.15885 -0.00162 C 0.17226 -0.00208 0.18581 -0.00162 0.19935 -0.00162 L 0.45195 -0.1875 L 0.63151 -0.18588 " pathEditMode="relative" rAng="0" ptsTypes="AAAAAAAAAA">
                                      <p:cBhvr>
                                        <p:cTn id="71" dur="1000" fill="hold"/>
                                        <p:tgtEl>
                                          <p:spTgt spid="12"/>
                                        </p:tgtEl>
                                        <p:attrNameLst>
                                          <p:attrName>ppt_x</p:attrName>
                                          <p:attrName>ppt_y</p:attrName>
                                        </p:attrNameLst>
                                      </p:cBhvr>
                                      <p:rCtr x="31576" y="-9190"/>
                                    </p:animMotion>
                                  </p:childTnLst>
                                  <p:subTnLst>
                                    <p:set>
                                      <p:cBhvr override="childStyle">
                                        <p:cTn dur="1" fill="hold" display="0" masterRel="sameClick" afterEffect="1">
                                          <p:stCondLst>
                                            <p:cond evt="end" delay="0">
                                              <p:tn val="70"/>
                                            </p:cond>
                                          </p:stCondLst>
                                        </p:cTn>
                                        <p:tgtEl>
                                          <p:spTgt spid="12"/>
                                        </p:tgtEl>
                                        <p:attrNameLst>
                                          <p:attrName>style.visibility</p:attrName>
                                        </p:attrNameLst>
                                      </p:cBhvr>
                                      <p:to>
                                        <p:strVal val="hidden"/>
                                      </p:to>
                                    </p:set>
                                  </p:subTnLst>
                                </p:cTn>
                              </p:par>
                            </p:childTnLst>
                          </p:cTn>
                        </p:par>
                        <p:par>
                          <p:cTn id="72" fill="hold">
                            <p:stCondLst>
                              <p:cond delay="5000"/>
                            </p:stCondLst>
                            <p:childTnLst>
                              <p:par>
                                <p:cTn id="73" presetID="10" presetClass="entr" presetSubtype="0"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250"/>
                                        <p:tgtEl>
                                          <p:spTgt spid="15"/>
                                        </p:tgtEl>
                                      </p:cBhvr>
                                    </p:animEffect>
                                  </p:childTnLst>
                                </p:cTn>
                              </p:par>
                              <p:par>
                                <p:cTn id="76" presetID="0" presetClass="path" presetSubtype="0" accel="28000" decel="72000" fill="hold" nodeType="withEffect">
                                  <p:stCondLst>
                                    <p:cond delay="0"/>
                                  </p:stCondLst>
                                  <p:childTnLst>
                                    <p:animMotion origin="layout" path="M 8.33333E-7 5.18519E-6 L 8.33333E-7 5.18519E-6 L 0.1914 5.18519E-6 L 0.45885 -0.18911 L 0.63698 -0.18911 " pathEditMode="relative" ptsTypes="AAAAA">
                                      <p:cBhvr>
                                        <p:cTn id="77" dur="1000" fill="hold"/>
                                        <p:tgtEl>
                                          <p:spTgt spid="11"/>
                                        </p:tgtEl>
                                        <p:attrNameLst>
                                          <p:attrName>ppt_x</p:attrName>
                                          <p:attrName>ppt_y</p:attrName>
                                        </p:attrNameLst>
                                      </p:cBhvr>
                                    </p:animMotion>
                                  </p:childTnLst>
                                  <p:subTnLst>
                                    <p:set>
                                      <p:cBhvr override="childStyle">
                                        <p:cTn dur="1" fill="hold" display="0" masterRel="sameClick" afterEffect="1">
                                          <p:stCondLst>
                                            <p:cond evt="end" delay="0">
                                              <p:tn val="76"/>
                                            </p:cond>
                                          </p:stCondLst>
                                        </p:cTn>
                                        <p:tgtEl>
                                          <p:spTgt spid="11"/>
                                        </p:tgtEl>
                                        <p:attrNameLst>
                                          <p:attrName>style.visibility</p:attrName>
                                        </p:attrNameLst>
                                      </p:cBhvr>
                                      <p:to>
                                        <p:strVal val="hidden"/>
                                      </p:to>
                                    </p:set>
                                  </p:sub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25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40000" decel="60000" fill="hold" grpId="0" nodeType="clickEffect">
                                  <p:stCondLst>
                                    <p:cond delay="0"/>
                                  </p:stCondLst>
                                  <p:childTnLst>
                                    <p:animMotion origin="layout" path="M 0.00065 -0.00208 C 0.06575 0.04421 0.17461 0.12407 0.17461 0.12546 C 0.17552 0.12245 0.57409 0.16574 0.57135 0.1669 " pathEditMode="fixed" rAng="0" ptsTypes="AAA">
                                      <p:cBhvr>
                                        <p:cTn id="85" dur="1000" fill="hold"/>
                                        <p:tgtEl>
                                          <p:spTgt spid="134"/>
                                        </p:tgtEl>
                                        <p:attrNameLst>
                                          <p:attrName>ppt_x</p:attrName>
                                          <p:attrName>ppt_y</p:attrName>
                                        </p:attrNameLst>
                                      </p:cBhvr>
                                      <p:rCtr x="28529" y="8449"/>
                                    </p:animMotion>
                                  </p:childTnLst>
                                  <p:subTnLst>
                                    <p:set>
                                      <p:cBhvr override="childStyle">
                                        <p:cTn dur="1" fill="hold" display="0" masterRel="sameClick" afterEffect="1">
                                          <p:stCondLst>
                                            <p:cond evt="end" delay="0">
                                              <p:tn val="84"/>
                                            </p:cond>
                                          </p:stCondLst>
                                        </p:cTn>
                                        <p:tgtEl>
                                          <p:spTgt spid="134"/>
                                        </p:tgtEl>
                                        <p:attrNameLst>
                                          <p:attrName>style.visibility</p:attrName>
                                        </p:attrNameLst>
                                      </p:cBhvr>
                                      <p:to>
                                        <p:strVal val="hidden"/>
                                      </p:to>
                                    </p:set>
                                  </p:subTnLst>
                                </p:cTn>
                              </p:par>
                            </p:childTnLst>
                          </p:cTn>
                        </p:par>
                        <p:par>
                          <p:cTn id="86" fill="hold">
                            <p:stCondLst>
                              <p:cond delay="1000"/>
                            </p:stCondLst>
                            <p:childTnLst>
                              <p:par>
                                <p:cTn id="87" presetID="1" presetClass="entr" presetSubtype="0" fill="hold" nodeType="afterEffect">
                                  <p:stCondLst>
                                    <p:cond delay="0"/>
                                  </p:stCondLst>
                                  <p:childTnLst>
                                    <p:set>
                                      <p:cBhvr>
                                        <p:cTn id="88" dur="1" fill="hold">
                                          <p:stCondLst>
                                            <p:cond delay="0"/>
                                          </p:stCondLst>
                                        </p:cTn>
                                        <p:tgtEl>
                                          <p:spTgt spid="123"/>
                                        </p:tgtEl>
                                        <p:attrNameLst>
                                          <p:attrName>style.visibility</p:attrName>
                                        </p:attrNameLst>
                                      </p:cBhvr>
                                      <p:to>
                                        <p:strVal val="visible"/>
                                      </p:to>
                                    </p:set>
                                  </p:childTnLst>
                                </p:cTn>
                              </p:par>
                              <p:par>
                                <p:cTn id="89" presetID="0" presetClass="path" presetSubtype="0" accel="36000" decel="64000" fill="hold" grpId="0" nodeType="withEffect">
                                  <p:stCondLst>
                                    <p:cond delay="0"/>
                                  </p:stCondLst>
                                  <p:childTnLst>
                                    <p:animMotion origin="layout" path="M 1.45833E-6 3.7037E-6 L 1.45833E-6 3.7037E-6 C 0.01133 -0.00139 0.01315 -0.00139 0.02357 -0.00347 C 0.03763 -0.00625 0.02552 -0.00417 0.03841 -0.00695 C 0.04037 -0.00741 0.05287 -0.00972 0.05521 -0.01042 C 0.07617 -0.01736 0.05013 -0.01111 0.07096 -0.01574 C 0.09271 -0.03033 0.07487 -0.01991 0.12227 -0.02454 C 0.1263 -0.025 0.13021 -0.02616 0.13412 -0.02639 C 0.15951 -0.02685 0.18477 -0.02639 0.21016 -0.02639 L 0.65234 0.03171 " pathEditMode="relative" ptsTypes="AAAAAAAAAA">
                                      <p:cBhvr>
                                        <p:cTn id="90" dur="1000" fill="hold"/>
                                        <p:tgtEl>
                                          <p:spTgt spid="18"/>
                                        </p:tgtEl>
                                        <p:attrNameLst>
                                          <p:attrName>ppt_x</p:attrName>
                                          <p:attrName>ppt_y</p:attrName>
                                        </p:attrNameLst>
                                      </p:cBhvr>
                                    </p:animMotion>
                                  </p:childTnLst>
                                  <p:subTnLst>
                                    <p:set>
                                      <p:cBhvr override="childStyle">
                                        <p:cTn dur="1" fill="hold" display="0" masterRel="sameClick" afterEffect="1">
                                          <p:stCondLst>
                                            <p:cond evt="end" delay="0">
                                              <p:tn val="89"/>
                                            </p:cond>
                                          </p:stCondLst>
                                        </p:cTn>
                                        <p:tgtEl>
                                          <p:spTgt spid="18"/>
                                        </p:tgtEl>
                                        <p:attrNameLst>
                                          <p:attrName>style.visibility</p:attrName>
                                        </p:attrNameLst>
                                      </p:cBhvr>
                                      <p:to>
                                        <p:strVal val="hidden"/>
                                      </p:to>
                                    </p:set>
                                  </p:subTnLst>
                                </p:cTn>
                              </p:par>
                            </p:childTnLst>
                          </p:cTn>
                        </p:par>
                        <p:par>
                          <p:cTn id="91" fill="hold">
                            <p:stCondLst>
                              <p:cond delay="2000"/>
                            </p:stCondLst>
                            <p:childTnLst>
                              <p:par>
                                <p:cTn id="92" presetID="10" presetClass="entr" presetSubtype="0"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fade">
                                      <p:cBhvr>
                                        <p:cTn id="94" dur="250"/>
                                        <p:tgtEl>
                                          <p:spTgt spid="125"/>
                                        </p:tgtEl>
                                      </p:cBhvr>
                                    </p:animEffect>
                                  </p:childTnLst>
                                </p:cTn>
                              </p:par>
                              <p:par>
                                <p:cTn id="95" presetID="0" presetClass="path" presetSubtype="0" accel="33000" decel="67000" fill="hold" nodeType="withEffect">
                                  <p:stCondLst>
                                    <p:cond delay="0"/>
                                  </p:stCondLst>
                                  <p:childTnLst>
                                    <p:animMotion origin="layout" path="M 2.29167E-6 -2.59259E-6 L 0.1875 -0.05092 L 0.61784 -0.02129 " pathEditMode="relative" ptsTypes="AAA">
                                      <p:cBhvr>
                                        <p:cTn id="96" dur="1000" fill="hold"/>
                                        <p:tgtEl>
                                          <p:spTgt spid="129"/>
                                        </p:tgtEl>
                                        <p:attrNameLst>
                                          <p:attrName>ppt_x</p:attrName>
                                          <p:attrName>ppt_y</p:attrName>
                                        </p:attrNameLst>
                                      </p:cBhvr>
                                    </p:animMotion>
                                  </p:childTnLst>
                                  <p:subTnLst>
                                    <p:set>
                                      <p:cBhvr override="childStyle">
                                        <p:cTn dur="1" fill="hold" display="0" masterRel="sameClick" afterEffect="1">
                                          <p:stCondLst>
                                            <p:cond evt="end" delay="0">
                                              <p:tn val="95"/>
                                            </p:cond>
                                          </p:stCondLst>
                                        </p:cTn>
                                        <p:tgtEl>
                                          <p:spTgt spid="129"/>
                                        </p:tgtEl>
                                        <p:attrNameLst>
                                          <p:attrName>style.visibility</p:attrName>
                                        </p:attrNameLst>
                                      </p:cBhvr>
                                      <p:to>
                                        <p:strVal val="hidden"/>
                                      </p:to>
                                    </p:set>
                                  </p:subTnLst>
                                </p:cTn>
                              </p:par>
                            </p:childTnLst>
                          </p:cTn>
                        </p:par>
                        <p:par>
                          <p:cTn id="97" fill="hold">
                            <p:stCondLst>
                              <p:cond delay="3000"/>
                            </p:stCondLst>
                            <p:childTnLst>
                              <p:par>
                                <p:cTn id="98" presetID="10" presetClass="entr" presetSubtype="0" fill="hold"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fade">
                                      <p:cBhvr>
                                        <p:cTn id="100" dur="250"/>
                                        <p:tgtEl>
                                          <p:spTgt spid="139"/>
                                        </p:tgtEl>
                                      </p:cBhvr>
                                    </p:animEffect>
                                  </p:childTnLst>
                                </p:cTn>
                              </p:par>
                              <p:par>
                                <p:cTn id="101" presetID="0" presetClass="path" presetSubtype="0" accel="40000" decel="60000" fill="hold" nodeType="withEffect">
                                  <p:stCondLst>
                                    <p:cond delay="0"/>
                                  </p:stCondLst>
                                  <p:childTnLst>
                                    <p:animMotion origin="layout" path="M -1.25E-6 -3.7037E-7 L 0.19531 -0.01922 L 0.6543 -0.00185 " pathEditMode="relative" ptsTypes="AAA">
                                      <p:cBhvr>
                                        <p:cTn id="102" dur="1000" fill="hold"/>
                                        <p:tgtEl>
                                          <p:spTgt spid="128"/>
                                        </p:tgtEl>
                                        <p:attrNameLst>
                                          <p:attrName>ppt_x</p:attrName>
                                          <p:attrName>ppt_y</p:attrName>
                                        </p:attrNameLst>
                                      </p:cBhvr>
                                    </p:animMotion>
                                  </p:childTnLst>
                                  <p:subTnLst>
                                    <p:set>
                                      <p:cBhvr override="childStyle">
                                        <p:cTn dur="1" fill="hold" display="0" masterRel="sameClick" afterEffect="1">
                                          <p:stCondLst>
                                            <p:cond evt="end" delay="0">
                                              <p:tn val="101"/>
                                            </p:cond>
                                          </p:stCondLst>
                                        </p:cTn>
                                        <p:tgtEl>
                                          <p:spTgt spid="128"/>
                                        </p:tgtEl>
                                        <p:attrNameLst>
                                          <p:attrName>style.visibility</p:attrName>
                                        </p:attrNameLst>
                                      </p:cBhvr>
                                      <p:to>
                                        <p:strVal val="hidden"/>
                                      </p:to>
                                    </p:set>
                                  </p:subTnLst>
                                </p:cTn>
                              </p:par>
                            </p:childTnLst>
                          </p:cTn>
                        </p:par>
                        <p:par>
                          <p:cTn id="103" fill="hold">
                            <p:stCondLst>
                              <p:cond delay="4000"/>
                            </p:stCondLst>
                            <p:childTnLst>
                              <p:par>
                                <p:cTn id="104" presetID="10" presetClass="entr" presetSubtype="0" fill="hold" nodeType="afterEffect">
                                  <p:stCondLst>
                                    <p:cond delay="0"/>
                                  </p:stCondLst>
                                  <p:childTnLst>
                                    <p:set>
                                      <p:cBhvr>
                                        <p:cTn id="105" dur="1" fill="hold">
                                          <p:stCondLst>
                                            <p:cond delay="0"/>
                                          </p:stCondLst>
                                        </p:cTn>
                                        <p:tgtEl>
                                          <p:spTgt spid="142"/>
                                        </p:tgtEl>
                                        <p:attrNameLst>
                                          <p:attrName>style.visibility</p:attrName>
                                        </p:attrNameLst>
                                      </p:cBhvr>
                                      <p:to>
                                        <p:strVal val="visible"/>
                                      </p:to>
                                    </p:set>
                                    <p:animEffect transition="in" filter="fade">
                                      <p:cBhvr>
                                        <p:cTn id="106" dur="250"/>
                                        <p:tgtEl>
                                          <p:spTgt spid="142"/>
                                        </p:tgtEl>
                                      </p:cBhvr>
                                    </p:animEffect>
                                  </p:childTnLst>
                                </p:cTn>
                              </p:par>
                              <p:par>
                                <p:cTn id="107" presetID="0" presetClass="path" presetSubtype="0" accel="31000" decel="69000" fill="hold" nodeType="withEffect">
                                  <p:stCondLst>
                                    <p:cond delay="0"/>
                                  </p:stCondLst>
                                  <p:childTnLst>
                                    <p:animMotion origin="layout" path="M -1.875E-6 1.48148E-6 L -1.875E-6 1.48148E-6 L 0.21107 -0.04398 L 0.6543 -0.01065 " pathEditMode="relative" ptsTypes="AAAA">
                                      <p:cBhvr>
                                        <p:cTn id="108" dur="1000" fill="hold"/>
                                        <p:tgtEl>
                                          <p:spTgt spid="131"/>
                                        </p:tgtEl>
                                        <p:attrNameLst>
                                          <p:attrName>ppt_x</p:attrName>
                                          <p:attrName>ppt_y</p:attrName>
                                        </p:attrNameLst>
                                      </p:cBhvr>
                                    </p:animMotion>
                                  </p:childTnLst>
                                  <p:subTnLst>
                                    <p:set>
                                      <p:cBhvr override="childStyle">
                                        <p:cTn dur="1" fill="hold" display="0" masterRel="sameClick" afterEffect="1">
                                          <p:stCondLst>
                                            <p:cond evt="end" delay="0">
                                              <p:tn val="107"/>
                                            </p:cond>
                                          </p:stCondLst>
                                        </p:cTn>
                                        <p:tgtEl>
                                          <p:spTgt spid="131"/>
                                        </p:tgtEl>
                                        <p:attrNameLst>
                                          <p:attrName>style.visibility</p:attrName>
                                        </p:attrNameLst>
                                      </p:cBhvr>
                                      <p:to>
                                        <p:strVal val="hidden"/>
                                      </p:to>
                                    </p:set>
                                  </p:subTnLst>
                                </p:cTn>
                              </p:par>
                            </p:childTnLst>
                          </p:cTn>
                        </p:par>
                        <p:par>
                          <p:cTn id="109" fill="hold">
                            <p:stCondLst>
                              <p:cond delay="5000"/>
                            </p:stCondLst>
                            <p:childTnLst>
                              <p:par>
                                <p:cTn id="110" presetID="10" presetClass="entr" presetSubtype="0" fill="hold" nodeType="afterEffect">
                                  <p:stCondLst>
                                    <p:cond delay="0"/>
                                  </p:stCondLst>
                                  <p:childTnLst>
                                    <p:set>
                                      <p:cBhvr>
                                        <p:cTn id="111" dur="1" fill="hold">
                                          <p:stCondLst>
                                            <p:cond delay="0"/>
                                          </p:stCondLst>
                                        </p:cTn>
                                        <p:tgtEl>
                                          <p:spTgt spid="143"/>
                                        </p:tgtEl>
                                        <p:attrNameLst>
                                          <p:attrName>style.visibility</p:attrName>
                                        </p:attrNameLst>
                                      </p:cBhvr>
                                      <p:to>
                                        <p:strVal val="visible"/>
                                      </p:to>
                                    </p:set>
                                    <p:animEffect transition="in" filter="fade">
                                      <p:cBhvr>
                                        <p:cTn id="112" dur="25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animBg="1"/>
      <p:bldP spid="75" grpId="1" animBg="1"/>
      <p:bldP spid="18" grpId="0" animBg="1"/>
      <p:bldP spid="134" grpId="0" animBg="1"/>
      <p:bldP spid="126" grpId="0" animBg="1"/>
      <p:bldP spid="83" grpId="0"/>
    </p:bldLst>
  </p:timing>
</p:sld>
</file>

<file path=ppt/theme/theme1.xml><?xml version="1.0" encoding="utf-8"?>
<a:theme xmlns:a="http://schemas.openxmlformats.org/drawingml/2006/main" name="restorVaul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venir LT Std 55 Roman"/>
        <a:ea typeface=""/>
        <a:cs typeface=""/>
      </a:majorFont>
      <a:minorFont>
        <a:latin typeface="Avenir LT 65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storVault" id="{E246CBC1-82D3-4D1E-B50C-F7D8344BBC6B}" vid="{E22740EC-15EB-45FF-A653-230330881B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12503</TotalTime>
  <Words>2565</Words>
  <Application>Microsoft Office PowerPoint</Application>
  <PresentationFormat>Widescreen</PresentationFormat>
  <Paragraphs>534</Paragraphs>
  <Slides>30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Avenir LT 65 Medium</vt:lpstr>
      <vt:lpstr>Avenir LT Std 55 Roman</vt:lpstr>
      <vt:lpstr>Avenir LT Std 65 Medium</vt:lpstr>
      <vt:lpstr>Calibri</vt:lpstr>
      <vt:lpstr>restorVault</vt:lpstr>
      <vt:lpstr>  Virtual Cloud Storage</vt:lpstr>
      <vt:lpstr>Global Storage Facts</vt:lpstr>
      <vt:lpstr>2023 Compliance trends next 12-24 months</vt:lpstr>
      <vt:lpstr>Storage challenges facing ECM customers</vt:lpstr>
      <vt:lpstr>How does restorVault  assure ECM compliance with 80% lower costs?</vt:lpstr>
      <vt:lpstr>New approach: Data Virtualization </vt:lpstr>
      <vt:lpstr>restorVault Virtual Cloud Storage</vt:lpstr>
      <vt:lpstr>The Inactive Data Problem</vt:lpstr>
      <vt:lpstr>Public Cloud Storage OS, Db and Data ghosted to the Cloud</vt:lpstr>
      <vt:lpstr>Public Cloud Storage with restorVault OS, Db and Active Data ghosted to the Cloud, unstructured data moved to rV</vt:lpstr>
      <vt:lpstr>restorVault – Compliance Assured</vt:lpstr>
      <vt:lpstr>Traditional vs Trusted Systems storage</vt:lpstr>
      <vt:lpstr>restorVault – Assured Data Integrity</vt:lpstr>
      <vt:lpstr>Fast virtual recovery and copy data</vt:lpstr>
      <vt:lpstr>Two Stages of Recovery</vt:lpstr>
      <vt:lpstr>restorVault simplifies multi-cloud access</vt:lpstr>
      <vt:lpstr>Virtual Cloud Storage changes the paradigm</vt:lpstr>
      <vt:lpstr>Virtual Cloud Storage Use Cases</vt:lpstr>
      <vt:lpstr>Cloud Storage Comparison</vt:lpstr>
      <vt:lpstr>State &amp; local agencies using restorVault</vt:lpstr>
      <vt:lpstr>Example IT Storage Savings</vt:lpstr>
      <vt:lpstr>Free Data Discovery audit</vt:lpstr>
      <vt:lpstr> SPARE SLIDES</vt:lpstr>
      <vt:lpstr>Expanding the Opportunity</vt:lpstr>
      <vt:lpstr>restorVault FSW and Policy Manager </vt:lpstr>
      <vt:lpstr>ECM Base Example with restorVault CCA</vt:lpstr>
      <vt:lpstr>Upsell Case Study – California Municipality</vt:lpstr>
      <vt:lpstr>Tools and Resources Available</vt:lpstr>
      <vt:lpstr>VECTOR Cylinders</vt:lpstr>
      <vt:lpstr>restorVault redundant data centers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Cowtan</dc:creator>
  <cp:lastModifiedBy>billing expertsource.net</cp:lastModifiedBy>
  <cp:revision>880</cp:revision>
  <cp:lastPrinted>2021-01-28T17:56:32Z</cp:lastPrinted>
  <dcterms:created xsi:type="dcterms:W3CDTF">2021-01-11T20:29:10Z</dcterms:created>
  <dcterms:modified xsi:type="dcterms:W3CDTF">2023-09-08T21:54:02Z</dcterms:modified>
</cp:coreProperties>
</file>